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25"/>
  </p:notesMasterIdLst>
  <p:handoutMasterIdLst>
    <p:handoutMasterId r:id="rId26"/>
  </p:handoutMasterIdLst>
  <p:sldIdLst>
    <p:sldId id="256" r:id="rId5"/>
    <p:sldId id="289" r:id="rId6"/>
    <p:sldId id="273" r:id="rId7"/>
    <p:sldId id="286" r:id="rId8"/>
    <p:sldId id="285" r:id="rId9"/>
    <p:sldId id="281" r:id="rId10"/>
    <p:sldId id="282" r:id="rId11"/>
    <p:sldId id="287" r:id="rId12"/>
    <p:sldId id="263" r:id="rId13"/>
    <p:sldId id="262" r:id="rId14"/>
    <p:sldId id="288" r:id="rId15"/>
    <p:sldId id="265" r:id="rId16"/>
    <p:sldId id="267" r:id="rId17"/>
    <p:sldId id="266" r:id="rId18"/>
    <p:sldId id="268" r:id="rId19"/>
    <p:sldId id="269" r:id="rId20"/>
    <p:sldId id="279" r:id="rId21"/>
    <p:sldId id="278" r:id="rId22"/>
    <p:sldId id="259" r:id="rId23"/>
    <p:sldId id="270" r:id="rId24"/>
  </p:sldIdLst>
  <p:sldSz cx="5486400" cy="7315200" type="B5JIS"/>
  <p:notesSz cx="6858000" cy="9144000"/>
  <p:defaultTextStyle>
    <a:defPPr>
      <a:defRPr lang="ja-JP"/>
    </a:defPPr>
    <a:lvl1pPr marL="0" algn="l" defTabSz="349031" rtl="0" eaLnBrk="1" latinLnBrk="0" hangingPunct="1">
      <a:defRPr kumimoji="1" sz="1300" kern="1200">
        <a:solidFill>
          <a:schemeClr val="tx1"/>
        </a:solidFill>
        <a:latin typeface="+mn-lt"/>
        <a:ea typeface="+mn-ea"/>
        <a:cs typeface="+mn-cs"/>
      </a:defRPr>
    </a:lvl1pPr>
    <a:lvl2pPr marL="349031" algn="l" defTabSz="349031" rtl="0" eaLnBrk="1" latinLnBrk="0" hangingPunct="1">
      <a:defRPr kumimoji="1" sz="1300" kern="1200">
        <a:solidFill>
          <a:schemeClr val="tx1"/>
        </a:solidFill>
        <a:latin typeface="+mn-lt"/>
        <a:ea typeface="+mn-ea"/>
        <a:cs typeface="+mn-cs"/>
      </a:defRPr>
    </a:lvl2pPr>
    <a:lvl3pPr marL="698062" algn="l" defTabSz="349031" rtl="0" eaLnBrk="1" latinLnBrk="0" hangingPunct="1">
      <a:defRPr kumimoji="1" sz="1300" kern="1200">
        <a:solidFill>
          <a:schemeClr val="tx1"/>
        </a:solidFill>
        <a:latin typeface="+mn-lt"/>
        <a:ea typeface="+mn-ea"/>
        <a:cs typeface="+mn-cs"/>
      </a:defRPr>
    </a:lvl3pPr>
    <a:lvl4pPr marL="1047092" algn="l" defTabSz="349031" rtl="0" eaLnBrk="1" latinLnBrk="0" hangingPunct="1">
      <a:defRPr kumimoji="1" sz="1300" kern="1200">
        <a:solidFill>
          <a:schemeClr val="tx1"/>
        </a:solidFill>
        <a:latin typeface="+mn-lt"/>
        <a:ea typeface="+mn-ea"/>
        <a:cs typeface="+mn-cs"/>
      </a:defRPr>
    </a:lvl4pPr>
    <a:lvl5pPr marL="1396123" algn="l" defTabSz="349031" rtl="0" eaLnBrk="1" latinLnBrk="0" hangingPunct="1">
      <a:defRPr kumimoji="1" sz="1300" kern="1200">
        <a:solidFill>
          <a:schemeClr val="tx1"/>
        </a:solidFill>
        <a:latin typeface="+mn-lt"/>
        <a:ea typeface="+mn-ea"/>
        <a:cs typeface="+mn-cs"/>
      </a:defRPr>
    </a:lvl5pPr>
    <a:lvl6pPr marL="1745154" algn="l" defTabSz="349031" rtl="0" eaLnBrk="1" latinLnBrk="0" hangingPunct="1">
      <a:defRPr kumimoji="1" sz="1300" kern="1200">
        <a:solidFill>
          <a:schemeClr val="tx1"/>
        </a:solidFill>
        <a:latin typeface="+mn-lt"/>
        <a:ea typeface="+mn-ea"/>
        <a:cs typeface="+mn-cs"/>
      </a:defRPr>
    </a:lvl6pPr>
    <a:lvl7pPr marL="2094186" algn="l" defTabSz="349031" rtl="0" eaLnBrk="1" latinLnBrk="0" hangingPunct="1">
      <a:defRPr kumimoji="1" sz="1300" kern="1200">
        <a:solidFill>
          <a:schemeClr val="tx1"/>
        </a:solidFill>
        <a:latin typeface="+mn-lt"/>
        <a:ea typeface="+mn-ea"/>
        <a:cs typeface="+mn-cs"/>
      </a:defRPr>
    </a:lvl7pPr>
    <a:lvl8pPr marL="2443217" algn="l" defTabSz="349031" rtl="0" eaLnBrk="1" latinLnBrk="0" hangingPunct="1">
      <a:defRPr kumimoji="1" sz="1300" kern="1200">
        <a:solidFill>
          <a:schemeClr val="tx1"/>
        </a:solidFill>
        <a:latin typeface="+mn-lt"/>
        <a:ea typeface="+mn-ea"/>
        <a:cs typeface="+mn-cs"/>
      </a:defRPr>
    </a:lvl8pPr>
    <a:lvl9pPr marL="2792247" algn="l" defTabSz="349031" rtl="0" eaLnBrk="1" latinLnBrk="0" hangingPunct="1">
      <a:defRPr kumimoji="1" sz="1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172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仲井間 健太" initials="" lastIdx="6" clrIdx="0"/>
  <p:cmAuthor id="1" name="UCHIDA Shotaro" initials="US" lastIdx="1" clrIdx="1">
    <p:extLst>
      <p:ext uri="{19B8F6BF-5375-455C-9EA6-DF929625EA0E}">
        <p15:presenceInfo xmlns:p15="http://schemas.microsoft.com/office/powerpoint/2012/main" userId="S::uchida.shotaro.673@s.kyushu-u.ac.jp::7c973972-bf3a-437b-8ea1-5cad1381ac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F97"/>
    <a:srgbClr val="E7434A"/>
    <a:srgbClr val="CA2F10"/>
    <a:srgbClr val="299F73"/>
    <a:srgbClr val="D1D916"/>
    <a:srgbClr val="3EADD4"/>
    <a:srgbClr val="FF8ABF"/>
    <a:srgbClr val="F3E5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673ED0-EEFC-442A-9BD8-E8ADEE0A8C95}" v="23" dt="2024-05-19T10:34:01.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88" autoAdjust="0"/>
    <p:restoredTop sz="97592" autoAdjust="0"/>
  </p:normalViewPr>
  <p:slideViewPr>
    <p:cSldViewPr snapToGrid="0" snapToObjects="1">
      <p:cViewPr>
        <p:scale>
          <a:sx n="125" d="100"/>
          <a:sy n="125" d="100"/>
        </p:scale>
        <p:origin x="538" y="-2203"/>
      </p:cViewPr>
      <p:guideLst>
        <p:guide orient="horz" pos="2304"/>
        <p:guide pos="1729"/>
      </p:guideLst>
    </p:cSldViewPr>
  </p:slideViewPr>
  <p:outlineViewPr>
    <p:cViewPr>
      <p:scale>
        <a:sx n="33" d="100"/>
        <a:sy n="33" d="100"/>
      </p:scale>
      <p:origin x="0" y="11144"/>
    </p:cViewPr>
  </p:outlineViewPr>
  <p:notesTextViewPr>
    <p:cViewPr>
      <p:scale>
        <a:sx n="100" d="100"/>
        <a:sy n="100" d="100"/>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1-14T19:19:05.013" idx="6">
    <p:pos x="-174" y="400"/>
    <p:text>大幅修正：文字量が全体的に多いため、大幅に書き直しました。</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11-14T19:19:05.013" idx="2">
    <p:pos x="-174" y="400"/>
    <p:text>大幅修正：文字量が全体的に多いため、大幅に書き直しました。</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4-05-08T21:16:18.305" idx="1">
    <p:pos x="749" y="3827"/>
    <p:text>役職調べるべし</p:text>
    <p:extLst>
      <p:ext uri="{C676402C-5697-4E1C-873F-D02D1690AC5C}">
        <p15:threadingInfo xmlns:p15="http://schemas.microsoft.com/office/powerpoint/2012/main" timeZoneBias="-5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98465A-B5DF-7949-AB15-D26DB38F8765}" type="datetimeFigureOut">
              <a:rPr kumimoji="1" lang="ja-JP" altLang="en-US" smtClean="0"/>
              <a:t>2025/6/27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22E5A9-DDFF-CB48-B411-25027733E2E7}" type="slidenum">
              <a:rPr kumimoji="1" lang="ja-JP" altLang="en-US" smtClean="0"/>
              <a:t>‹#›</a:t>
            </a:fld>
            <a:endParaRPr kumimoji="1" lang="ja-JP" altLang="en-US"/>
          </a:p>
        </p:txBody>
      </p:sp>
    </p:spTree>
    <p:extLst>
      <p:ext uri="{BB962C8B-B14F-4D97-AF65-F5344CB8AC3E}">
        <p14:creationId xmlns:p14="http://schemas.microsoft.com/office/powerpoint/2010/main" val="25565024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2D1F2E-D6DC-704A-B201-AC1D5BF47566}" type="datetimeFigureOut">
              <a:rPr kumimoji="1" lang="ja-JP" altLang="en-US" smtClean="0"/>
              <a:t>2025/6/27</a:t>
            </a:fld>
            <a:endParaRPr kumimoji="1" lang="ja-JP" altLang="en-US"/>
          </a:p>
        </p:txBody>
      </p:sp>
      <p:sp>
        <p:nvSpPr>
          <p:cNvPr id="4" name="スライド イメージ プレースホルダー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E8E2B-7FAE-5F4C-B856-021A57DDD3E5}" type="slidenum">
              <a:rPr kumimoji="1" lang="ja-JP" altLang="en-US" smtClean="0"/>
              <a:t>‹#›</a:t>
            </a:fld>
            <a:endParaRPr kumimoji="1" lang="ja-JP" altLang="en-US"/>
          </a:p>
        </p:txBody>
      </p:sp>
    </p:spTree>
    <p:extLst>
      <p:ext uri="{BB962C8B-B14F-4D97-AF65-F5344CB8AC3E}">
        <p14:creationId xmlns:p14="http://schemas.microsoft.com/office/powerpoint/2010/main" val="1928591728"/>
      </p:ext>
    </p:extLst>
  </p:cSld>
  <p:clrMap bg1="lt1" tx1="dk1" bg2="lt2" tx2="dk2" accent1="accent1" accent2="accent2" accent3="accent3" accent4="accent4" accent5="accent5" accent6="accent6" hlink="hlink" folHlink="folHlink"/>
  <p:hf hdr="0" ftr="0" dt="0"/>
  <p:notesStyle>
    <a:lvl1pPr marL="0" algn="l" defTabSz="349031" rtl="0" eaLnBrk="1" latinLnBrk="0" hangingPunct="1">
      <a:defRPr kumimoji="1" sz="900" kern="1200">
        <a:solidFill>
          <a:schemeClr val="tx1"/>
        </a:solidFill>
        <a:latin typeface="+mn-lt"/>
        <a:ea typeface="+mn-ea"/>
        <a:cs typeface="+mn-cs"/>
      </a:defRPr>
    </a:lvl1pPr>
    <a:lvl2pPr marL="349031" algn="l" defTabSz="349031" rtl="0" eaLnBrk="1" latinLnBrk="0" hangingPunct="1">
      <a:defRPr kumimoji="1" sz="900" kern="1200">
        <a:solidFill>
          <a:schemeClr val="tx1"/>
        </a:solidFill>
        <a:latin typeface="+mn-lt"/>
        <a:ea typeface="+mn-ea"/>
        <a:cs typeface="+mn-cs"/>
      </a:defRPr>
    </a:lvl2pPr>
    <a:lvl3pPr marL="698062" algn="l" defTabSz="349031" rtl="0" eaLnBrk="1" latinLnBrk="0" hangingPunct="1">
      <a:defRPr kumimoji="1" sz="900" kern="1200">
        <a:solidFill>
          <a:schemeClr val="tx1"/>
        </a:solidFill>
        <a:latin typeface="+mn-lt"/>
        <a:ea typeface="+mn-ea"/>
        <a:cs typeface="+mn-cs"/>
      </a:defRPr>
    </a:lvl3pPr>
    <a:lvl4pPr marL="1047092" algn="l" defTabSz="349031" rtl="0" eaLnBrk="1" latinLnBrk="0" hangingPunct="1">
      <a:defRPr kumimoji="1" sz="900" kern="1200">
        <a:solidFill>
          <a:schemeClr val="tx1"/>
        </a:solidFill>
        <a:latin typeface="+mn-lt"/>
        <a:ea typeface="+mn-ea"/>
        <a:cs typeface="+mn-cs"/>
      </a:defRPr>
    </a:lvl4pPr>
    <a:lvl5pPr marL="1396123" algn="l" defTabSz="349031" rtl="0" eaLnBrk="1" latinLnBrk="0" hangingPunct="1">
      <a:defRPr kumimoji="1" sz="900" kern="1200">
        <a:solidFill>
          <a:schemeClr val="tx1"/>
        </a:solidFill>
        <a:latin typeface="+mn-lt"/>
        <a:ea typeface="+mn-ea"/>
        <a:cs typeface="+mn-cs"/>
      </a:defRPr>
    </a:lvl5pPr>
    <a:lvl6pPr marL="1745154" algn="l" defTabSz="349031" rtl="0" eaLnBrk="1" latinLnBrk="0" hangingPunct="1">
      <a:defRPr kumimoji="1" sz="900" kern="1200">
        <a:solidFill>
          <a:schemeClr val="tx1"/>
        </a:solidFill>
        <a:latin typeface="+mn-lt"/>
        <a:ea typeface="+mn-ea"/>
        <a:cs typeface="+mn-cs"/>
      </a:defRPr>
    </a:lvl6pPr>
    <a:lvl7pPr marL="2094186" algn="l" defTabSz="349031" rtl="0" eaLnBrk="1" latinLnBrk="0" hangingPunct="1">
      <a:defRPr kumimoji="1" sz="900" kern="1200">
        <a:solidFill>
          <a:schemeClr val="tx1"/>
        </a:solidFill>
        <a:latin typeface="+mn-lt"/>
        <a:ea typeface="+mn-ea"/>
        <a:cs typeface="+mn-cs"/>
      </a:defRPr>
    </a:lvl7pPr>
    <a:lvl8pPr marL="2443217" algn="l" defTabSz="349031" rtl="0" eaLnBrk="1" latinLnBrk="0" hangingPunct="1">
      <a:defRPr kumimoji="1" sz="900" kern="1200">
        <a:solidFill>
          <a:schemeClr val="tx1"/>
        </a:solidFill>
        <a:latin typeface="+mn-lt"/>
        <a:ea typeface="+mn-ea"/>
        <a:cs typeface="+mn-cs"/>
      </a:defRPr>
    </a:lvl8pPr>
    <a:lvl9pPr marL="2792247" algn="l" defTabSz="349031"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0</a:t>
            </a:fld>
            <a:endParaRPr kumimoji="1" lang="ja-JP" altLang="en-US"/>
          </a:p>
        </p:txBody>
      </p:sp>
    </p:spTree>
    <p:extLst>
      <p:ext uri="{BB962C8B-B14F-4D97-AF65-F5344CB8AC3E}">
        <p14:creationId xmlns:p14="http://schemas.microsoft.com/office/powerpoint/2010/main" val="320546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/51991019.html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/51702457.html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/51939215.html</a:t>
            </a:r>
          </a:p>
          <a:p>
            <a:endParaRPr kumimoji="1" lang="en-US" altLang="ja-JP" dirty="0"/>
          </a:p>
          <a:p>
            <a:r>
              <a:rPr kumimoji="1" lang="ja-JP" altLang="en-US" dirty="0"/>
              <a:t>建物全体の間取り図を作成　フォント</a:t>
            </a:r>
            <a:r>
              <a:rPr kumimoji="1" lang="en-US" altLang="ja-JP" dirty="0"/>
              <a:t>12</a:t>
            </a:r>
            <a:r>
              <a:rPr kumimoji="1" lang="ja-JP" altLang="en-US" dirty="0"/>
              <a:t>くらいに変更</a:t>
            </a:r>
            <a:endParaRPr kumimoji="1" lang="en-US" altLang="ja-JP" dirty="0"/>
          </a:p>
          <a:p>
            <a:endParaRPr kumimoji="1" lang="en-US" altLang="ja-JP" dirty="0"/>
          </a:p>
          <a:p>
            <a:r>
              <a:rPr kumimoji="1" lang="ja-JP" altLang="en-US" dirty="0"/>
              <a:t>寮内設備と寮生の姿を先に見せて、興味をもってもらう</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9</a:t>
            </a:fld>
            <a:endParaRPr kumimoji="1" lang="ja-JP" altLang="en-US"/>
          </a:p>
        </p:txBody>
      </p:sp>
    </p:spTree>
    <p:extLst>
      <p:ext uri="{BB962C8B-B14F-4D97-AF65-F5344CB8AC3E}">
        <p14:creationId xmlns:p14="http://schemas.microsoft.com/office/powerpoint/2010/main" val="37489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ja-JP" altLang="en-US" dirty="0"/>
              <a:t>個室の間取り図を作成？</a:t>
            </a:r>
            <a:endParaRPr kumimoji="1" lang="en-US" altLang="ja-JP" dirty="0"/>
          </a:p>
          <a:p>
            <a:r>
              <a:rPr kumimoji="1" lang="ja-JP" altLang="en-US" dirty="0"/>
              <a:t>寮生による、部屋の使い方レポート</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10</a:t>
            </a:fld>
            <a:endParaRPr kumimoji="1" lang="ja-JP" altLang="en-US"/>
          </a:p>
        </p:txBody>
      </p:sp>
    </p:spTree>
    <p:extLst>
      <p:ext uri="{BB962C8B-B14F-4D97-AF65-F5344CB8AC3E}">
        <p14:creationId xmlns:p14="http://schemas.microsoft.com/office/powerpoint/2010/main" val="213138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/51991002.html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11</a:t>
            </a:fld>
            <a:endParaRPr kumimoji="1" lang="ja-JP" altLang="en-US"/>
          </a:p>
        </p:txBody>
      </p:sp>
    </p:spTree>
    <p:extLst>
      <p:ext uri="{BB962C8B-B14F-4D97-AF65-F5344CB8AC3E}">
        <p14:creationId xmlns:p14="http://schemas.microsoft.com/office/powerpoint/2010/main" val="955152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/51930009.html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12</a:t>
            </a:fld>
            <a:endParaRPr kumimoji="1" lang="ja-JP" altLang="en-US"/>
          </a:p>
        </p:txBody>
      </p:sp>
    </p:spTree>
    <p:extLst>
      <p:ext uri="{BB962C8B-B14F-4D97-AF65-F5344CB8AC3E}">
        <p14:creationId xmlns:p14="http://schemas.microsoft.com/office/powerpoint/2010/main" val="40997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/51991141.html</a:t>
            </a:r>
          </a:p>
          <a:p>
            <a:endParaRPr kumimoji="1" lang="nl-NL" altLang="ja-JP" dirty="0"/>
          </a:p>
          <a:p>
            <a:r>
              <a:rPr kumimoji="1" lang="en-US" altLang="ja-JP" dirty="0"/>
              <a:t>【</a:t>
            </a:r>
            <a:r>
              <a:rPr kumimoji="1" lang="ja-JP" altLang="en-US" dirty="0"/>
              <a:t>春のつどい・夏期学校</a:t>
            </a:r>
            <a:r>
              <a:rPr kumimoji="1" lang="en-US" altLang="ja-JP" dirty="0"/>
              <a:t>】</a:t>
            </a:r>
            <a:r>
              <a:rPr kumimoji="1" lang="ja-JP" altLang="en-US" dirty="0"/>
              <a:t>を一緒にして、空きスペースに写真を掲載　</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13</a:t>
            </a:fld>
            <a:endParaRPr kumimoji="1" lang="ja-JP" altLang="en-US"/>
          </a:p>
        </p:txBody>
      </p:sp>
    </p:spTree>
    <p:extLst>
      <p:ext uri="{BB962C8B-B14F-4D97-AF65-F5344CB8AC3E}">
        <p14:creationId xmlns:p14="http://schemas.microsoft.com/office/powerpoint/2010/main" val="328567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/51992213.html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14</a:t>
            </a:fld>
            <a:endParaRPr kumimoji="1" lang="ja-JP" altLang="en-US"/>
          </a:p>
        </p:txBody>
      </p:sp>
    </p:spTree>
    <p:extLst>
      <p:ext uri="{BB962C8B-B14F-4D97-AF65-F5344CB8AC3E}">
        <p14:creationId xmlns:p14="http://schemas.microsoft.com/office/powerpoint/2010/main" val="267374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/51939829.html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/51972079.html</a:t>
            </a:r>
          </a:p>
          <a:p>
            <a:endParaRPr kumimoji="1" lang="nl-NL" altLang="ja-JP" dirty="0"/>
          </a:p>
          <a:p>
            <a:r>
              <a:rPr kumimoji="1" lang="ja-JP" altLang="en-US" dirty="0"/>
              <a:t>重要な情報が目に入り易いように、赤字を使ってみる？</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15</a:t>
            </a:fld>
            <a:endParaRPr kumimoji="1" lang="ja-JP" altLang="en-US"/>
          </a:p>
        </p:txBody>
      </p:sp>
    </p:spTree>
    <p:extLst>
      <p:ext uri="{BB962C8B-B14F-4D97-AF65-F5344CB8AC3E}">
        <p14:creationId xmlns:p14="http://schemas.microsoft.com/office/powerpoint/2010/main" val="122989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/51939829.html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/51972079.html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16</a:t>
            </a:fld>
            <a:endParaRPr kumimoji="1" lang="ja-JP" altLang="en-US"/>
          </a:p>
        </p:txBody>
      </p:sp>
    </p:spTree>
    <p:extLst>
      <p:ext uri="{BB962C8B-B14F-4D97-AF65-F5344CB8AC3E}">
        <p14:creationId xmlns:p14="http://schemas.microsoft.com/office/powerpoint/2010/main" val="122989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/51939829.html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/51972079.html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17</a:t>
            </a:fld>
            <a:endParaRPr kumimoji="1" lang="ja-JP" altLang="en-US"/>
          </a:p>
        </p:txBody>
      </p:sp>
    </p:spTree>
    <p:extLst>
      <p:ext uri="{BB962C8B-B14F-4D97-AF65-F5344CB8AC3E}">
        <p14:creationId xmlns:p14="http://schemas.microsoft.com/office/powerpoint/2010/main" val="122989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/51990988.html</a:t>
            </a:r>
          </a:p>
          <a:p>
            <a:endParaRPr kumimoji="1" lang="nl-NL" altLang="ja-JP" dirty="0"/>
          </a:p>
          <a:p>
            <a:r>
              <a:rPr kumimoji="1" lang="ja-JP" altLang="en-US" dirty="0"/>
              <a:t>概要、という名称を変える？</a:t>
            </a:r>
            <a:endParaRPr kumimoji="1" lang="en-US" altLang="ja-JP" dirty="0"/>
          </a:p>
          <a:p>
            <a:endParaRPr kumimoji="1" lang="en-US" altLang="ja-JP" dirty="0"/>
          </a:p>
          <a:p>
            <a:r>
              <a:rPr kumimoji="1" lang="ja-JP" altLang="en-US" dirty="0"/>
              <a:t>概要をカット？</a:t>
            </a:r>
            <a:r>
              <a:rPr kumimoji="1" lang="en-US" altLang="ja-JP" dirty="0"/>
              <a:t>Or</a:t>
            </a:r>
            <a:r>
              <a:rPr kumimoji="1" lang="ja-JP" altLang="en-US" dirty="0"/>
              <a:t>応募要項と一緒</a:t>
            </a:r>
            <a:r>
              <a:rPr kumimoji="1" lang="en-US" altLang="ja-JP" dirty="0"/>
              <a:t>or</a:t>
            </a:r>
            <a:r>
              <a:rPr kumimoji="1" lang="ja-JP" altLang="en-US" dirty="0"/>
              <a:t>応募要項と一緒に、設備情報の後ろにもってくる？</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18</a:t>
            </a:fld>
            <a:endParaRPr kumimoji="1" lang="ja-JP" altLang="en-US"/>
          </a:p>
        </p:txBody>
      </p:sp>
    </p:spTree>
    <p:extLst>
      <p:ext uri="{BB962C8B-B14F-4D97-AF65-F5344CB8AC3E}">
        <p14:creationId xmlns:p14="http://schemas.microsoft.com/office/powerpoint/2010/main" val="1458560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ja-JP" altLang="en-US" dirty="0"/>
              <a:t>入寮希望者へのメッセージ。代表者の名前を出すか、要検討</a:t>
            </a:r>
            <a:endParaRPr kumimoji="1" lang="en-US" altLang="ja-JP" dirty="0"/>
          </a:p>
          <a:p>
            <a:endParaRPr kumimoji="1" lang="en-US" altLang="ja-JP" dirty="0"/>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/51991018.html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a:t>
            </a:fld>
            <a:endParaRPr kumimoji="1" lang="ja-JP" altLang="en-US"/>
          </a:p>
        </p:txBody>
      </p:sp>
    </p:spTree>
    <p:extLst>
      <p:ext uri="{BB962C8B-B14F-4D97-AF65-F5344CB8AC3E}">
        <p14:creationId xmlns:p14="http://schemas.microsoft.com/office/powerpoint/2010/main" val="2660876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/52056401.html</a:t>
            </a:r>
          </a:p>
          <a:p>
            <a:r>
              <a:rPr kumimoji="1" lang="ja-JP" altLang="en-US" dirty="0"/>
              <a:t>希望締め切りを明記</a:t>
            </a:r>
            <a:endParaRPr kumimoji="1" lang="en-US" altLang="ja-JP" dirty="0"/>
          </a:p>
          <a:p>
            <a:endParaRPr kumimoji="1" lang="en-US" altLang="ja-JP" dirty="0"/>
          </a:p>
          <a:p>
            <a:r>
              <a:rPr kumimoji="1" lang="ja-JP" altLang="en-US" dirty="0"/>
              <a:t>面接は１月前半予定です、と記載</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19</a:t>
            </a:fld>
            <a:endParaRPr kumimoji="1" lang="ja-JP" altLang="en-US"/>
          </a:p>
        </p:txBody>
      </p:sp>
    </p:spTree>
    <p:extLst>
      <p:ext uri="{BB962C8B-B14F-4D97-AF65-F5344CB8AC3E}">
        <p14:creationId xmlns:p14="http://schemas.microsoft.com/office/powerpoint/2010/main" val="411662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ja-JP" altLang="en-US" dirty="0"/>
              <a:t>入寮希望者へのメッセージ。代表者の名前を出すか、要検討</a:t>
            </a:r>
            <a:endParaRPr kumimoji="1" lang="en-US" altLang="ja-JP" dirty="0"/>
          </a:p>
          <a:p>
            <a:endParaRPr kumimoji="1" lang="en-US" altLang="ja-JP" dirty="0"/>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/51991018.html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2</a:t>
            </a:fld>
            <a:endParaRPr kumimoji="1" lang="ja-JP" altLang="en-US"/>
          </a:p>
        </p:txBody>
      </p:sp>
    </p:spTree>
    <p:extLst>
      <p:ext uri="{BB962C8B-B14F-4D97-AF65-F5344CB8AC3E}">
        <p14:creationId xmlns:p14="http://schemas.microsoft.com/office/powerpoint/2010/main" val="2660876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/51990988.html</a:t>
            </a:r>
          </a:p>
          <a:p>
            <a:endParaRPr kumimoji="1" lang="nl-NL" altLang="ja-JP" dirty="0"/>
          </a:p>
          <a:p>
            <a:r>
              <a:rPr kumimoji="1" lang="ja-JP" altLang="en-US" dirty="0"/>
              <a:t>概要、という名称を変える？</a:t>
            </a:r>
            <a:endParaRPr kumimoji="1" lang="en-US" altLang="ja-JP" dirty="0"/>
          </a:p>
          <a:p>
            <a:endParaRPr kumimoji="1" lang="en-US" altLang="ja-JP" dirty="0"/>
          </a:p>
          <a:p>
            <a:r>
              <a:rPr kumimoji="1" lang="ja-JP" altLang="en-US" dirty="0"/>
              <a:t>概要をカット？</a:t>
            </a:r>
            <a:r>
              <a:rPr kumimoji="1" lang="en-US" altLang="ja-JP" dirty="0"/>
              <a:t>Or</a:t>
            </a:r>
            <a:r>
              <a:rPr kumimoji="1" lang="ja-JP" altLang="en-US" dirty="0"/>
              <a:t>応募要項と一緒</a:t>
            </a:r>
            <a:r>
              <a:rPr kumimoji="1" lang="en-US" altLang="ja-JP" dirty="0"/>
              <a:t>or</a:t>
            </a:r>
            <a:r>
              <a:rPr kumimoji="1" lang="ja-JP" altLang="en-US" dirty="0"/>
              <a:t>応募要項と一緒に、設備情報の後ろにもってくる？</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3</a:t>
            </a:fld>
            <a:endParaRPr kumimoji="1" lang="ja-JP" altLang="en-US"/>
          </a:p>
        </p:txBody>
      </p:sp>
    </p:spTree>
    <p:extLst>
      <p:ext uri="{BB962C8B-B14F-4D97-AF65-F5344CB8AC3E}">
        <p14:creationId xmlns:p14="http://schemas.microsoft.com/office/powerpoint/2010/main" val="1458560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/51991068.html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4</a:t>
            </a:fld>
            <a:endParaRPr kumimoji="1" lang="ja-JP" altLang="en-US"/>
          </a:p>
        </p:txBody>
      </p:sp>
    </p:spTree>
    <p:extLst>
      <p:ext uri="{BB962C8B-B14F-4D97-AF65-F5344CB8AC3E}">
        <p14:creationId xmlns:p14="http://schemas.microsoft.com/office/powerpoint/2010/main" val="181909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/51991069.html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5</a:t>
            </a:fld>
            <a:endParaRPr kumimoji="1" lang="ja-JP" altLang="en-US"/>
          </a:p>
        </p:txBody>
      </p:sp>
    </p:spTree>
    <p:extLst>
      <p:ext uri="{BB962C8B-B14F-4D97-AF65-F5344CB8AC3E}">
        <p14:creationId xmlns:p14="http://schemas.microsoft.com/office/powerpoint/2010/main" val="3522917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/51991069.html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6</a:t>
            </a:fld>
            <a:endParaRPr kumimoji="1" lang="ja-JP" altLang="en-US"/>
          </a:p>
        </p:txBody>
      </p:sp>
    </p:spTree>
    <p:extLst>
      <p:ext uri="{BB962C8B-B14F-4D97-AF65-F5344CB8AC3E}">
        <p14:creationId xmlns:p14="http://schemas.microsoft.com/office/powerpoint/2010/main" val="352291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/51991019.html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/51702457.html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/51939215.html</a:t>
            </a:r>
          </a:p>
          <a:p>
            <a:endParaRPr kumimoji="1" lang="en-US" altLang="ja-JP" dirty="0"/>
          </a:p>
          <a:p>
            <a:r>
              <a:rPr kumimoji="1" lang="ja-JP" altLang="en-US" dirty="0"/>
              <a:t>建物全体の間取り図を作成　フォント</a:t>
            </a:r>
            <a:r>
              <a:rPr kumimoji="1" lang="en-US" altLang="ja-JP" dirty="0"/>
              <a:t>12</a:t>
            </a:r>
            <a:r>
              <a:rPr kumimoji="1" lang="ja-JP" altLang="en-US" dirty="0"/>
              <a:t>くらいに変更</a:t>
            </a:r>
            <a:endParaRPr kumimoji="1" lang="en-US" altLang="ja-JP" dirty="0"/>
          </a:p>
          <a:p>
            <a:endParaRPr kumimoji="1" lang="en-US" altLang="ja-JP" dirty="0"/>
          </a:p>
          <a:p>
            <a:r>
              <a:rPr kumimoji="1" lang="ja-JP" altLang="en-US" dirty="0"/>
              <a:t>寮内設備と寮生の姿を先に見せて、興味をもってもらう</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7</a:t>
            </a:fld>
            <a:endParaRPr kumimoji="1" lang="ja-JP" altLang="en-US"/>
          </a:p>
        </p:txBody>
      </p:sp>
    </p:spTree>
    <p:extLst>
      <p:ext uri="{BB962C8B-B14F-4D97-AF65-F5344CB8AC3E}">
        <p14:creationId xmlns:p14="http://schemas.microsoft.com/office/powerpoint/2010/main" val="37489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ja-JP" altLang="en-US" dirty="0"/>
              <a:t>個室の間取り図を作成？</a:t>
            </a:r>
            <a:endParaRPr kumimoji="1" lang="en-US" altLang="ja-JP" dirty="0"/>
          </a:p>
          <a:p>
            <a:r>
              <a:rPr kumimoji="1" lang="ja-JP" altLang="en-US" dirty="0"/>
              <a:t>寮生による、部屋の使い方レポート</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8</a:t>
            </a:fld>
            <a:endParaRPr kumimoji="1" lang="ja-JP" altLang="en-US"/>
          </a:p>
        </p:txBody>
      </p:sp>
    </p:spTree>
    <p:extLst>
      <p:ext uri="{BB962C8B-B14F-4D97-AF65-F5344CB8AC3E}">
        <p14:creationId xmlns:p14="http://schemas.microsoft.com/office/powerpoint/2010/main" val="2131386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11481" y="2272455"/>
            <a:ext cx="4663440" cy="1568027"/>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822961" y="4145281"/>
            <a:ext cx="3840480" cy="1869440"/>
          </a:xfrm>
        </p:spPr>
        <p:txBody>
          <a:bodyPr/>
          <a:lstStyle>
            <a:lvl1pPr marL="0" indent="0" algn="ctr">
              <a:buNone/>
              <a:defRPr>
                <a:solidFill>
                  <a:schemeClr val="tx1">
                    <a:tint val="75000"/>
                  </a:schemeClr>
                </a:solidFill>
              </a:defRPr>
            </a:lvl1pPr>
            <a:lvl2pPr marL="349031" indent="0" algn="ctr">
              <a:buNone/>
              <a:defRPr>
                <a:solidFill>
                  <a:schemeClr val="tx1">
                    <a:tint val="75000"/>
                  </a:schemeClr>
                </a:solidFill>
              </a:defRPr>
            </a:lvl2pPr>
            <a:lvl3pPr marL="698062" indent="0" algn="ctr">
              <a:buNone/>
              <a:defRPr>
                <a:solidFill>
                  <a:schemeClr val="tx1">
                    <a:tint val="75000"/>
                  </a:schemeClr>
                </a:solidFill>
              </a:defRPr>
            </a:lvl3pPr>
            <a:lvl4pPr marL="1047092" indent="0" algn="ctr">
              <a:buNone/>
              <a:defRPr>
                <a:solidFill>
                  <a:schemeClr val="tx1">
                    <a:tint val="75000"/>
                  </a:schemeClr>
                </a:solidFill>
              </a:defRPr>
            </a:lvl4pPr>
            <a:lvl5pPr marL="1396123" indent="0" algn="ctr">
              <a:buNone/>
              <a:defRPr>
                <a:solidFill>
                  <a:schemeClr val="tx1">
                    <a:tint val="75000"/>
                  </a:schemeClr>
                </a:solidFill>
              </a:defRPr>
            </a:lvl5pPr>
            <a:lvl6pPr marL="1745154" indent="0" algn="ctr">
              <a:buNone/>
              <a:defRPr>
                <a:solidFill>
                  <a:schemeClr val="tx1">
                    <a:tint val="75000"/>
                  </a:schemeClr>
                </a:solidFill>
              </a:defRPr>
            </a:lvl6pPr>
            <a:lvl7pPr marL="2094186" indent="0" algn="ctr">
              <a:buNone/>
              <a:defRPr>
                <a:solidFill>
                  <a:schemeClr val="tx1">
                    <a:tint val="75000"/>
                  </a:schemeClr>
                </a:solidFill>
              </a:defRPr>
            </a:lvl7pPr>
            <a:lvl8pPr marL="2443217" indent="0" algn="ctr">
              <a:buNone/>
              <a:defRPr>
                <a:solidFill>
                  <a:schemeClr val="tx1">
                    <a:tint val="75000"/>
                  </a:schemeClr>
                </a:solidFill>
              </a:defRPr>
            </a:lvl8pPr>
            <a:lvl9pPr marL="2792247"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2FCD6EE-254C-0441-B937-B01658DCC51C}" type="datetime1">
              <a:rPr kumimoji="1" lang="ja-JP" altLang="en-US" smtClean="0"/>
              <a:t>2025/6/27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34585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00DB627-8DA5-E747-9E69-852BA85736AA}" type="datetime1">
              <a:rPr kumimoji="1" lang="ja-JP" altLang="en-US" smtClean="0"/>
              <a:t>2025/6/27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96671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977640" y="292949"/>
            <a:ext cx="1234440" cy="6241627"/>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74320" y="292949"/>
            <a:ext cx="3611880" cy="624162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980724-9514-DB4B-922C-440ABFC4DBDA}" type="datetime1">
              <a:rPr kumimoji="1" lang="ja-JP" altLang="en-US" smtClean="0"/>
              <a:t>2025/6/27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172775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DBCC18B-1942-2247-B42A-DC845708B5CB}" type="datetime1">
              <a:rPr kumimoji="1" lang="ja-JP" altLang="en-US" smtClean="0"/>
              <a:t>2025/6/27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105681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33388" y="4700695"/>
            <a:ext cx="4663440" cy="1452880"/>
          </a:xfrm>
        </p:spPr>
        <p:txBody>
          <a:bodyPr anchor="t"/>
          <a:lstStyle>
            <a:lvl1pPr algn="l">
              <a:defRPr sz="31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33388" y="3100498"/>
            <a:ext cx="4663440" cy="1600199"/>
          </a:xfrm>
        </p:spPr>
        <p:txBody>
          <a:bodyPr anchor="b"/>
          <a:lstStyle>
            <a:lvl1pPr marL="0" indent="0">
              <a:buNone/>
              <a:defRPr sz="1500">
                <a:solidFill>
                  <a:schemeClr val="tx1">
                    <a:tint val="75000"/>
                  </a:schemeClr>
                </a:solidFill>
              </a:defRPr>
            </a:lvl1pPr>
            <a:lvl2pPr marL="349031" indent="0">
              <a:buNone/>
              <a:defRPr sz="1300">
                <a:solidFill>
                  <a:schemeClr val="tx1">
                    <a:tint val="75000"/>
                  </a:schemeClr>
                </a:solidFill>
              </a:defRPr>
            </a:lvl2pPr>
            <a:lvl3pPr marL="698062" indent="0">
              <a:buNone/>
              <a:defRPr sz="1200">
                <a:solidFill>
                  <a:schemeClr val="tx1">
                    <a:tint val="75000"/>
                  </a:schemeClr>
                </a:solidFill>
              </a:defRPr>
            </a:lvl3pPr>
            <a:lvl4pPr marL="1047092" indent="0">
              <a:buNone/>
              <a:defRPr sz="1000">
                <a:solidFill>
                  <a:schemeClr val="tx1">
                    <a:tint val="75000"/>
                  </a:schemeClr>
                </a:solidFill>
              </a:defRPr>
            </a:lvl4pPr>
            <a:lvl5pPr marL="1396123" indent="0">
              <a:buNone/>
              <a:defRPr sz="1000">
                <a:solidFill>
                  <a:schemeClr val="tx1">
                    <a:tint val="75000"/>
                  </a:schemeClr>
                </a:solidFill>
              </a:defRPr>
            </a:lvl5pPr>
            <a:lvl6pPr marL="1745154" indent="0">
              <a:buNone/>
              <a:defRPr sz="1000">
                <a:solidFill>
                  <a:schemeClr val="tx1">
                    <a:tint val="75000"/>
                  </a:schemeClr>
                </a:solidFill>
              </a:defRPr>
            </a:lvl6pPr>
            <a:lvl7pPr marL="2094186" indent="0">
              <a:buNone/>
              <a:defRPr sz="1000">
                <a:solidFill>
                  <a:schemeClr val="tx1">
                    <a:tint val="75000"/>
                  </a:schemeClr>
                </a:solidFill>
              </a:defRPr>
            </a:lvl7pPr>
            <a:lvl8pPr marL="2443217" indent="0">
              <a:buNone/>
              <a:defRPr sz="1000">
                <a:solidFill>
                  <a:schemeClr val="tx1">
                    <a:tint val="75000"/>
                  </a:schemeClr>
                </a:solidFill>
              </a:defRPr>
            </a:lvl8pPr>
            <a:lvl9pPr marL="2792247" indent="0">
              <a:buNone/>
              <a:defRPr sz="1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9BCD8D1-0D4E-D64B-8D49-3276E2D8DC1E}" type="datetime1">
              <a:rPr kumimoji="1" lang="ja-JP" altLang="en-US" smtClean="0"/>
              <a:t>2025/6/27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373923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74320" y="1706881"/>
            <a:ext cx="2423160" cy="4827695"/>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788922" y="1706881"/>
            <a:ext cx="2423160" cy="4827695"/>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F6C0C6A-B195-ED4F-BEB8-D17798738F72}" type="datetime1">
              <a:rPr kumimoji="1" lang="ja-JP" altLang="en-US" smtClean="0"/>
              <a:t>2025/6/27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19623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274323" y="1637455"/>
            <a:ext cx="2424113" cy="682413"/>
          </a:xfrm>
        </p:spPr>
        <p:txBody>
          <a:bodyPr anchor="b"/>
          <a:lstStyle>
            <a:lvl1pPr marL="0" indent="0">
              <a:buNone/>
              <a:defRPr sz="1800" b="1"/>
            </a:lvl1pPr>
            <a:lvl2pPr marL="349031" indent="0">
              <a:buNone/>
              <a:defRPr sz="1500" b="1"/>
            </a:lvl2pPr>
            <a:lvl3pPr marL="698062" indent="0">
              <a:buNone/>
              <a:defRPr sz="1300" b="1"/>
            </a:lvl3pPr>
            <a:lvl4pPr marL="1047092" indent="0">
              <a:buNone/>
              <a:defRPr sz="1200" b="1"/>
            </a:lvl4pPr>
            <a:lvl5pPr marL="1396123" indent="0">
              <a:buNone/>
              <a:defRPr sz="1200" b="1"/>
            </a:lvl5pPr>
            <a:lvl6pPr marL="1745154" indent="0">
              <a:buNone/>
              <a:defRPr sz="1200" b="1"/>
            </a:lvl6pPr>
            <a:lvl7pPr marL="2094186" indent="0">
              <a:buNone/>
              <a:defRPr sz="1200" b="1"/>
            </a:lvl7pPr>
            <a:lvl8pPr marL="2443217" indent="0">
              <a:buNone/>
              <a:defRPr sz="1200" b="1"/>
            </a:lvl8pPr>
            <a:lvl9pPr marL="2792247"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274323" y="2319869"/>
            <a:ext cx="2424113" cy="421470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2787016" y="1637455"/>
            <a:ext cx="2425065" cy="682413"/>
          </a:xfrm>
        </p:spPr>
        <p:txBody>
          <a:bodyPr anchor="b"/>
          <a:lstStyle>
            <a:lvl1pPr marL="0" indent="0">
              <a:buNone/>
              <a:defRPr sz="1800" b="1"/>
            </a:lvl1pPr>
            <a:lvl2pPr marL="349031" indent="0">
              <a:buNone/>
              <a:defRPr sz="1500" b="1"/>
            </a:lvl2pPr>
            <a:lvl3pPr marL="698062" indent="0">
              <a:buNone/>
              <a:defRPr sz="1300" b="1"/>
            </a:lvl3pPr>
            <a:lvl4pPr marL="1047092" indent="0">
              <a:buNone/>
              <a:defRPr sz="1200" b="1"/>
            </a:lvl4pPr>
            <a:lvl5pPr marL="1396123" indent="0">
              <a:buNone/>
              <a:defRPr sz="1200" b="1"/>
            </a:lvl5pPr>
            <a:lvl6pPr marL="1745154" indent="0">
              <a:buNone/>
              <a:defRPr sz="1200" b="1"/>
            </a:lvl6pPr>
            <a:lvl7pPr marL="2094186" indent="0">
              <a:buNone/>
              <a:defRPr sz="1200" b="1"/>
            </a:lvl7pPr>
            <a:lvl8pPr marL="2443217" indent="0">
              <a:buNone/>
              <a:defRPr sz="1200" b="1"/>
            </a:lvl8pPr>
            <a:lvl9pPr marL="2792247"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2787016" y="2319869"/>
            <a:ext cx="2425065" cy="421470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91CF315-B8DD-A343-8266-ECF3A384ABDF}" type="datetime1">
              <a:rPr kumimoji="1" lang="ja-JP" altLang="en-US" smtClean="0"/>
              <a:t>2025/6/27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02531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FEF1766-43CC-E64D-BACE-23CB9514F65F}" type="datetime1">
              <a:rPr kumimoji="1" lang="ja-JP" altLang="en-US" smtClean="0"/>
              <a:t>2025/6/27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356265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186E5DD-A1F5-3345-BF9F-71B606B30480}" type="datetime1">
              <a:rPr kumimoji="1" lang="ja-JP" altLang="en-US" smtClean="0"/>
              <a:t>2025/6/27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36975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74321" y="291255"/>
            <a:ext cx="1804988" cy="1239520"/>
          </a:xfrm>
        </p:spPr>
        <p:txBody>
          <a:bodyPr anchor="b"/>
          <a:lstStyle>
            <a:lvl1pPr algn="l">
              <a:defRPr sz="15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145030" y="291257"/>
            <a:ext cx="3067050" cy="624332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274321" y="1530775"/>
            <a:ext cx="1804988" cy="5003800"/>
          </a:xfrm>
        </p:spPr>
        <p:txBody>
          <a:bodyPr/>
          <a:lstStyle>
            <a:lvl1pPr marL="0" indent="0">
              <a:buNone/>
              <a:defRPr sz="1000"/>
            </a:lvl1pPr>
            <a:lvl2pPr marL="349031" indent="0">
              <a:buNone/>
              <a:defRPr sz="900"/>
            </a:lvl2pPr>
            <a:lvl3pPr marL="698062" indent="0">
              <a:buNone/>
              <a:defRPr sz="700"/>
            </a:lvl3pPr>
            <a:lvl4pPr marL="1047092" indent="0">
              <a:buNone/>
              <a:defRPr sz="700"/>
            </a:lvl4pPr>
            <a:lvl5pPr marL="1396123" indent="0">
              <a:buNone/>
              <a:defRPr sz="700"/>
            </a:lvl5pPr>
            <a:lvl6pPr marL="1745154" indent="0">
              <a:buNone/>
              <a:defRPr sz="700"/>
            </a:lvl6pPr>
            <a:lvl7pPr marL="2094186" indent="0">
              <a:buNone/>
              <a:defRPr sz="700"/>
            </a:lvl7pPr>
            <a:lvl8pPr marL="2443217" indent="0">
              <a:buNone/>
              <a:defRPr sz="700"/>
            </a:lvl8pPr>
            <a:lvl9pPr marL="2792247" indent="0">
              <a:buNone/>
              <a:defRPr sz="7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67EADBC-82E1-CB42-ADB3-E072A169001A}" type="datetime1">
              <a:rPr kumimoji="1" lang="ja-JP" altLang="en-US" smtClean="0"/>
              <a:t>2025/6/27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46141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075373" y="5120643"/>
            <a:ext cx="3291840" cy="604520"/>
          </a:xfrm>
        </p:spPr>
        <p:txBody>
          <a:bodyPr anchor="b"/>
          <a:lstStyle>
            <a:lvl1pPr algn="l">
              <a:defRPr sz="1500" b="1"/>
            </a:lvl1pPr>
          </a:lstStyle>
          <a:p>
            <a:r>
              <a:rPr kumimoji="1" lang="ja-JP" altLang="en-US"/>
              <a:t>マスター タイトルの書式設定</a:t>
            </a:r>
          </a:p>
        </p:txBody>
      </p:sp>
      <p:sp>
        <p:nvSpPr>
          <p:cNvPr id="3" name="図プレースホルダー 2"/>
          <p:cNvSpPr>
            <a:spLocks noGrp="1"/>
          </p:cNvSpPr>
          <p:nvPr>
            <p:ph type="pic" idx="1"/>
          </p:nvPr>
        </p:nvSpPr>
        <p:spPr>
          <a:xfrm>
            <a:off x="1075373" y="653627"/>
            <a:ext cx="3291840" cy="4389120"/>
          </a:xfrm>
        </p:spPr>
        <p:txBody>
          <a:bodyPr/>
          <a:lstStyle>
            <a:lvl1pPr marL="0" indent="0">
              <a:buNone/>
              <a:defRPr sz="2400"/>
            </a:lvl1pPr>
            <a:lvl2pPr marL="349031" indent="0">
              <a:buNone/>
              <a:defRPr sz="2100"/>
            </a:lvl2pPr>
            <a:lvl3pPr marL="698062" indent="0">
              <a:buNone/>
              <a:defRPr sz="1800"/>
            </a:lvl3pPr>
            <a:lvl4pPr marL="1047092" indent="0">
              <a:buNone/>
              <a:defRPr sz="1500"/>
            </a:lvl4pPr>
            <a:lvl5pPr marL="1396123" indent="0">
              <a:buNone/>
              <a:defRPr sz="1500"/>
            </a:lvl5pPr>
            <a:lvl6pPr marL="1745154" indent="0">
              <a:buNone/>
              <a:defRPr sz="1500"/>
            </a:lvl6pPr>
            <a:lvl7pPr marL="2094186" indent="0">
              <a:buNone/>
              <a:defRPr sz="1500"/>
            </a:lvl7pPr>
            <a:lvl8pPr marL="2443217" indent="0">
              <a:buNone/>
              <a:defRPr sz="1500"/>
            </a:lvl8pPr>
            <a:lvl9pPr marL="2792247" indent="0">
              <a:buNone/>
              <a:defRPr sz="1500"/>
            </a:lvl9pPr>
          </a:lstStyle>
          <a:p>
            <a:endParaRPr kumimoji="1" lang="ja-JP" altLang="en-US"/>
          </a:p>
        </p:txBody>
      </p:sp>
      <p:sp>
        <p:nvSpPr>
          <p:cNvPr id="4" name="テキスト プレースホルダー 3"/>
          <p:cNvSpPr>
            <a:spLocks noGrp="1"/>
          </p:cNvSpPr>
          <p:nvPr>
            <p:ph type="body" sz="half" idx="2"/>
          </p:nvPr>
        </p:nvSpPr>
        <p:spPr>
          <a:xfrm>
            <a:off x="1075373" y="5725163"/>
            <a:ext cx="3291840" cy="858520"/>
          </a:xfrm>
        </p:spPr>
        <p:txBody>
          <a:bodyPr/>
          <a:lstStyle>
            <a:lvl1pPr marL="0" indent="0">
              <a:buNone/>
              <a:defRPr sz="1000"/>
            </a:lvl1pPr>
            <a:lvl2pPr marL="349031" indent="0">
              <a:buNone/>
              <a:defRPr sz="900"/>
            </a:lvl2pPr>
            <a:lvl3pPr marL="698062" indent="0">
              <a:buNone/>
              <a:defRPr sz="700"/>
            </a:lvl3pPr>
            <a:lvl4pPr marL="1047092" indent="0">
              <a:buNone/>
              <a:defRPr sz="700"/>
            </a:lvl4pPr>
            <a:lvl5pPr marL="1396123" indent="0">
              <a:buNone/>
              <a:defRPr sz="700"/>
            </a:lvl5pPr>
            <a:lvl6pPr marL="1745154" indent="0">
              <a:buNone/>
              <a:defRPr sz="700"/>
            </a:lvl6pPr>
            <a:lvl7pPr marL="2094186" indent="0">
              <a:buNone/>
              <a:defRPr sz="700"/>
            </a:lvl7pPr>
            <a:lvl8pPr marL="2443217" indent="0">
              <a:buNone/>
              <a:defRPr sz="700"/>
            </a:lvl8pPr>
            <a:lvl9pPr marL="2792247" indent="0">
              <a:buNone/>
              <a:defRPr sz="7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225AA6F-0275-D44D-BE59-70201400B7A2}" type="datetime1">
              <a:rPr kumimoji="1" lang="ja-JP" altLang="en-US" smtClean="0"/>
              <a:t>2025/6/27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69301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4322" y="292947"/>
            <a:ext cx="4937760" cy="1219200"/>
          </a:xfrm>
          <a:prstGeom prst="rect">
            <a:avLst/>
          </a:prstGeom>
        </p:spPr>
        <p:txBody>
          <a:bodyPr vert="horz" lIns="69807" tIns="34903" rIns="69807" bIns="34903"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274322" y="1706881"/>
            <a:ext cx="4937760" cy="4827695"/>
          </a:xfrm>
          <a:prstGeom prst="rect">
            <a:avLst/>
          </a:prstGeom>
        </p:spPr>
        <p:txBody>
          <a:bodyPr vert="horz" lIns="69807" tIns="34903" rIns="69807" bIns="34903"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274320" y="6780109"/>
            <a:ext cx="1280160" cy="389467"/>
          </a:xfrm>
          <a:prstGeom prst="rect">
            <a:avLst/>
          </a:prstGeom>
        </p:spPr>
        <p:txBody>
          <a:bodyPr vert="horz" lIns="69807" tIns="34903" rIns="69807" bIns="34903" rtlCol="0" anchor="ctr"/>
          <a:lstStyle>
            <a:lvl1pPr algn="l">
              <a:defRPr sz="900">
                <a:solidFill>
                  <a:schemeClr val="tx1">
                    <a:tint val="75000"/>
                  </a:schemeClr>
                </a:solidFill>
              </a:defRPr>
            </a:lvl1pPr>
          </a:lstStyle>
          <a:p>
            <a:fld id="{63FA295A-DBB4-434F-83B4-134CBE581703}" type="datetime1">
              <a:rPr kumimoji="1" lang="ja-JP" altLang="en-US" smtClean="0"/>
              <a:t>2025/6/27</a:t>
            </a:fld>
            <a:endParaRPr kumimoji="1" lang="ja-JP" altLang="en-US"/>
          </a:p>
        </p:txBody>
      </p:sp>
      <p:sp>
        <p:nvSpPr>
          <p:cNvPr id="5" name="フッター プレースホルダー 4"/>
          <p:cNvSpPr>
            <a:spLocks noGrp="1"/>
          </p:cNvSpPr>
          <p:nvPr>
            <p:ph type="ftr" sz="quarter" idx="3"/>
          </p:nvPr>
        </p:nvSpPr>
        <p:spPr>
          <a:xfrm>
            <a:off x="1874522" y="6780109"/>
            <a:ext cx="1737360" cy="389467"/>
          </a:xfrm>
          <a:prstGeom prst="rect">
            <a:avLst/>
          </a:prstGeom>
        </p:spPr>
        <p:txBody>
          <a:bodyPr vert="horz" lIns="69807" tIns="34903" rIns="69807" bIns="34903"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3931922" y="6780109"/>
            <a:ext cx="1280160" cy="389467"/>
          </a:xfrm>
          <a:prstGeom prst="rect">
            <a:avLst/>
          </a:prstGeom>
        </p:spPr>
        <p:txBody>
          <a:bodyPr vert="horz" lIns="69807" tIns="34903" rIns="69807" bIns="34903" rtlCol="0" anchor="ctr"/>
          <a:lstStyle>
            <a:lvl1pPr algn="r">
              <a:defRPr sz="900">
                <a:solidFill>
                  <a:schemeClr val="tx1">
                    <a:tint val="75000"/>
                  </a:schemeClr>
                </a:solidFill>
              </a:defRPr>
            </a:lvl1p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672711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349031" rtl="0" eaLnBrk="1" latinLnBrk="0" hangingPunct="1">
        <a:spcBef>
          <a:spcPct val="0"/>
        </a:spcBef>
        <a:buNone/>
        <a:defRPr kumimoji="1" sz="3400" kern="1200">
          <a:solidFill>
            <a:schemeClr val="tx1"/>
          </a:solidFill>
          <a:latin typeface="+mj-lt"/>
          <a:ea typeface="+mj-ea"/>
          <a:cs typeface="+mj-cs"/>
        </a:defRPr>
      </a:lvl1pPr>
    </p:titleStyle>
    <p:bodyStyle>
      <a:lvl1pPr marL="261773" indent="-261773" algn="l" defTabSz="349031" rtl="0" eaLnBrk="1" latinLnBrk="0" hangingPunct="1">
        <a:spcBef>
          <a:spcPct val="20000"/>
        </a:spcBef>
        <a:buFont typeface="Arial"/>
        <a:buChar char="•"/>
        <a:defRPr kumimoji="1" sz="2400" kern="1200">
          <a:solidFill>
            <a:schemeClr val="tx1"/>
          </a:solidFill>
          <a:latin typeface="+mn-lt"/>
          <a:ea typeface="+mn-ea"/>
          <a:cs typeface="+mn-cs"/>
        </a:defRPr>
      </a:lvl1pPr>
      <a:lvl2pPr marL="567175" indent="-218145" algn="l" defTabSz="349031" rtl="0" eaLnBrk="1" latinLnBrk="0" hangingPunct="1">
        <a:spcBef>
          <a:spcPct val="20000"/>
        </a:spcBef>
        <a:buFont typeface="Arial"/>
        <a:buChar char="–"/>
        <a:defRPr kumimoji="1" sz="2100" kern="1200">
          <a:solidFill>
            <a:schemeClr val="tx1"/>
          </a:solidFill>
          <a:latin typeface="+mn-lt"/>
          <a:ea typeface="+mn-ea"/>
          <a:cs typeface="+mn-cs"/>
        </a:defRPr>
      </a:lvl2pPr>
      <a:lvl3pPr marL="872578" indent="-174515" algn="l" defTabSz="349031" rtl="0" eaLnBrk="1" latinLnBrk="0" hangingPunct="1">
        <a:spcBef>
          <a:spcPct val="20000"/>
        </a:spcBef>
        <a:buFont typeface="Arial"/>
        <a:buChar char="•"/>
        <a:defRPr kumimoji="1" sz="1800" kern="1200">
          <a:solidFill>
            <a:schemeClr val="tx1"/>
          </a:solidFill>
          <a:latin typeface="+mn-lt"/>
          <a:ea typeface="+mn-ea"/>
          <a:cs typeface="+mn-cs"/>
        </a:defRPr>
      </a:lvl3pPr>
      <a:lvl4pPr marL="1221608"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4pPr>
      <a:lvl5pPr marL="1570639"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5pPr>
      <a:lvl6pPr marL="1919670"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6pPr>
      <a:lvl7pPr marL="2268700"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7pPr>
      <a:lvl8pPr marL="2617732"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8pPr>
      <a:lvl9pPr marL="2966761"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ja-JP"/>
      </a:defPPr>
      <a:lvl1pPr marL="0" algn="l" defTabSz="349031" rtl="0" eaLnBrk="1" latinLnBrk="0" hangingPunct="1">
        <a:defRPr kumimoji="1" sz="1300" kern="1200">
          <a:solidFill>
            <a:schemeClr val="tx1"/>
          </a:solidFill>
          <a:latin typeface="+mn-lt"/>
          <a:ea typeface="+mn-ea"/>
          <a:cs typeface="+mn-cs"/>
        </a:defRPr>
      </a:lvl1pPr>
      <a:lvl2pPr marL="349031" algn="l" defTabSz="349031" rtl="0" eaLnBrk="1" latinLnBrk="0" hangingPunct="1">
        <a:defRPr kumimoji="1" sz="1300" kern="1200">
          <a:solidFill>
            <a:schemeClr val="tx1"/>
          </a:solidFill>
          <a:latin typeface="+mn-lt"/>
          <a:ea typeface="+mn-ea"/>
          <a:cs typeface="+mn-cs"/>
        </a:defRPr>
      </a:lvl2pPr>
      <a:lvl3pPr marL="698062" algn="l" defTabSz="349031" rtl="0" eaLnBrk="1" latinLnBrk="0" hangingPunct="1">
        <a:defRPr kumimoji="1" sz="1300" kern="1200">
          <a:solidFill>
            <a:schemeClr val="tx1"/>
          </a:solidFill>
          <a:latin typeface="+mn-lt"/>
          <a:ea typeface="+mn-ea"/>
          <a:cs typeface="+mn-cs"/>
        </a:defRPr>
      </a:lvl3pPr>
      <a:lvl4pPr marL="1047092" algn="l" defTabSz="349031" rtl="0" eaLnBrk="1" latinLnBrk="0" hangingPunct="1">
        <a:defRPr kumimoji="1" sz="1300" kern="1200">
          <a:solidFill>
            <a:schemeClr val="tx1"/>
          </a:solidFill>
          <a:latin typeface="+mn-lt"/>
          <a:ea typeface="+mn-ea"/>
          <a:cs typeface="+mn-cs"/>
        </a:defRPr>
      </a:lvl4pPr>
      <a:lvl5pPr marL="1396123" algn="l" defTabSz="349031" rtl="0" eaLnBrk="1" latinLnBrk="0" hangingPunct="1">
        <a:defRPr kumimoji="1" sz="1300" kern="1200">
          <a:solidFill>
            <a:schemeClr val="tx1"/>
          </a:solidFill>
          <a:latin typeface="+mn-lt"/>
          <a:ea typeface="+mn-ea"/>
          <a:cs typeface="+mn-cs"/>
        </a:defRPr>
      </a:lvl5pPr>
      <a:lvl6pPr marL="1745154" algn="l" defTabSz="349031" rtl="0" eaLnBrk="1" latinLnBrk="0" hangingPunct="1">
        <a:defRPr kumimoji="1" sz="1300" kern="1200">
          <a:solidFill>
            <a:schemeClr val="tx1"/>
          </a:solidFill>
          <a:latin typeface="+mn-lt"/>
          <a:ea typeface="+mn-ea"/>
          <a:cs typeface="+mn-cs"/>
        </a:defRPr>
      </a:lvl6pPr>
      <a:lvl7pPr marL="2094186" algn="l" defTabSz="349031" rtl="0" eaLnBrk="1" latinLnBrk="0" hangingPunct="1">
        <a:defRPr kumimoji="1" sz="1300" kern="1200">
          <a:solidFill>
            <a:schemeClr val="tx1"/>
          </a:solidFill>
          <a:latin typeface="+mn-lt"/>
          <a:ea typeface="+mn-ea"/>
          <a:cs typeface="+mn-cs"/>
        </a:defRPr>
      </a:lvl7pPr>
      <a:lvl8pPr marL="2443217" algn="l" defTabSz="349031" rtl="0" eaLnBrk="1" latinLnBrk="0" hangingPunct="1">
        <a:defRPr kumimoji="1" sz="1300" kern="1200">
          <a:solidFill>
            <a:schemeClr val="tx1"/>
          </a:solidFill>
          <a:latin typeface="+mn-lt"/>
          <a:ea typeface="+mn-ea"/>
          <a:cs typeface="+mn-cs"/>
        </a:defRPr>
      </a:lvl8pPr>
      <a:lvl9pPr marL="2792247" algn="l" defTabSz="349031" rtl="0" eaLnBrk="1" latinLnBrk="0" hangingPunct="1">
        <a:defRPr kumimoji="1"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mailto:2011najima@gmail.com" TargetMode="External"/><Relationship Id="rId7" Type="http://schemas.openxmlformats.org/officeDocument/2006/relationships/hyperlink" Target="https://www.instagram.com/ymcaichibak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twitter.com/ichibakuryo" TargetMode="External"/><Relationship Id="rId5" Type="http://schemas.openxmlformats.org/officeDocument/2006/relationships/hyperlink" Target="https://www.facebook.com/najima.ymca" TargetMode="External"/><Relationship Id="rId10" Type="http://schemas.microsoft.com/office/2007/relationships/hdphoto" Target="../media/hdphoto2.wdp"/><Relationship Id="rId4" Type="http://schemas.openxmlformats.org/officeDocument/2006/relationships/hyperlink" Target="https://ichibakuymca.wixsite.com/ichibaku" TargetMode="External"/><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099" y="4994965"/>
            <a:ext cx="5486400" cy="1594632"/>
          </a:xfrm>
          <a:prstGeom prst="rect">
            <a:avLst/>
          </a:prstGeom>
          <a:solidFill>
            <a:srgbClr val="255F97"/>
          </a:solidFill>
          <a:ln>
            <a:solidFill>
              <a:srgbClr val="255F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2655568"/>
            <a:ext cx="5486400" cy="1518537"/>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441358" y="498049"/>
            <a:ext cx="4663440" cy="1568027"/>
          </a:xfrm>
        </p:spPr>
        <p:txBody>
          <a:bodyPr>
            <a:normAutofit/>
          </a:bodyPr>
          <a:lstStyle/>
          <a:p>
            <a:r>
              <a:rPr lang="ja-JP" altLang="en-US" sz="2800" b="1" dirty="0">
                <a:latin typeface="HG丸ｺﾞｼｯｸM-PRO"/>
                <a:ea typeface="HG丸ｺﾞｼｯｸM-PRO"/>
                <a:cs typeface="HG丸ｺﾞｼｯｸM-PRO"/>
              </a:rPr>
              <a:t>九州大学</a:t>
            </a:r>
            <a:r>
              <a:rPr lang="en-US" altLang="ja-JP" sz="2800" b="1" dirty="0">
                <a:latin typeface="HG丸ｺﾞｼｯｸM-PRO"/>
                <a:ea typeface="HG丸ｺﾞｼｯｸM-PRO"/>
                <a:cs typeface="HG丸ｺﾞｼｯｸM-PRO"/>
              </a:rPr>
              <a:t>YMCA</a:t>
            </a:r>
            <a:r>
              <a:rPr lang="ja-JP" altLang="en-US" sz="2800" b="1" dirty="0">
                <a:latin typeface="HG丸ｺﾞｼｯｸM-PRO"/>
                <a:ea typeface="HG丸ｺﾞｼｯｸM-PRO"/>
                <a:cs typeface="HG丸ｺﾞｼｯｸM-PRO"/>
              </a:rPr>
              <a:t>一麦寮</a:t>
            </a:r>
            <a:br>
              <a:rPr lang="en-US" altLang="ja-JP" sz="2800" b="1" dirty="0">
                <a:latin typeface="HG丸ｺﾞｼｯｸM-PRO"/>
                <a:ea typeface="HG丸ｺﾞｼｯｸM-PRO"/>
                <a:cs typeface="HG丸ｺﾞｼｯｸM-PRO"/>
              </a:rPr>
            </a:br>
            <a:r>
              <a:rPr lang="en-US" altLang="ja-JP" sz="2800" b="1" dirty="0">
                <a:latin typeface="HG丸ｺﾞｼｯｸM-PRO"/>
                <a:ea typeface="HG丸ｺﾞｼｯｸM-PRO"/>
                <a:cs typeface="HG丸ｺﾞｼｯｸM-PRO"/>
              </a:rPr>
              <a:t>【</a:t>
            </a:r>
            <a:r>
              <a:rPr lang="ja-JP" altLang="en-US" sz="2800" b="1" dirty="0">
                <a:latin typeface="HG丸ｺﾞｼｯｸM-PRO"/>
                <a:ea typeface="HG丸ｺﾞｼｯｸM-PRO"/>
                <a:cs typeface="HG丸ｺﾞｼｯｸM-PRO"/>
              </a:rPr>
              <a:t>入寮案内</a:t>
            </a:r>
            <a:r>
              <a:rPr lang="en-US" altLang="ja-JP" sz="2800" b="1" dirty="0">
                <a:latin typeface="HG丸ｺﾞｼｯｸM-PRO"/>
                <a:ea typeface="HG丸ｺﾞｼｯｸM-PRO"/>
                <a:cs typeface="HG丸ｺﾞｼｯｸM-PRO"/>
              </a:rPr>
              <a:t>】</a:t>
            </a:r>
            <a:endParaRPr lang="ja-JP" altLang="en-US" sz="2800" b="1" dirty="0">
              <a:latin typeface="HG丸ｺﾞｼｯｸM-PRO"/>
              <a:ea typeface="HG丸ｺﾞｼｯｸM-PRO"/>
              <a:cs typeface="HG丸ｺﾞｼｯｸM-PRO"/>
            </a:endParaRPr>
          </a:p>
        </p:txBody>
      </p:sp>
      <p:sp>
        <p:nvSpPr>
          <p:cNvPr id="5" name="テキスト ボックス 4"/>
          <p:cNvSpPr txBox="1"/>
          <p:nvPr/>
        </p:nvSpPr>
        <p:spPr>
          <a:xfrm>
            <a:off x="334590" y="311854"/>
            <a:ext cx="4817220" cy="393653"/>
          </a:xfrm>
          <a:prstGeom prst="rect">
            <a:avLst/>
          </a:prstGeom>
          <a:noFill/>
        </p:spPr>
        <p:txBody>
          <a:bodyPr wrap="square" lIns="69807" tIns="34903" rIns="69807" bIns="34903" rtlCol="0">
            <a:spAutoFit/>
          </a:bodyPr>
          <a:lstStyle/>
          <a:p>
            <a:pPr algn="ctr"/>
            <a:r>
              <a:rPr lang="en-US" altLang="ja-JP" sz="2100" dirty="0">
                <a:latin typeface="HG丸ｺﾞｼｯｸM-PRO"/>
                <a:ea typeface="HG丸ｺﾞｼｯｸM-PRO"/>
                <a:cs typeface="HG丸ｺﾞｼｯｸM-PRO"/>
              </a:rPr>
              <a:t>〜2025</a:t>
            </a:r>
            <a:r>
              <a:rPr lang="ja-JP" altLang="en-US" sz="2100" dirty="0">
                <a:latin typeface="HG丸ｺﾞｼｯｸM-PRO"/>
                <a:ea typeface="HG丸ｺﾞｼｯｸM-PRO"/>
                <a:cs typeface="HG丸ｺﾞｼｯｸM-PRO"/>
              </a:rPr>
              <a:t>年度　新入寮生募集</a:t>
            </a:r>
            <a:r>
              <a:rPr lang="en-US" altLang="ja-JP" sz="2100" dirty="0">
                <a:latin typeface="HG丸ｺﾞｼｯｸM-PRO"/>
                <a:ea typeface="HG丸ｺﾞｼｯｸM-PRO"/>
                <a:cs typeface="HG丸ｺﾞｼｯｸM-PRO"/>
              </a:rPr>
              <a:t>〜</a:t>
            </a:r>
            <a:endParaRPr lang="ja-JP" altLang="en-US" sz="2100" dirty="0">
              <a:latin typeface="HG丸ｺﾞｼｯｸM-PRO"/>
              <a:ea typeface="HG丸ｺﾞｼｯｸM-PRO"/>
              <a:cs typeface="HG丸ｺﾞｼｯｸM-PRO"/>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360" y="4403524"/>
            <a:ext cx="2930720" cy="19531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図 7" descr="c3deb40c0592977b3b810b3632d2278a6_36986080_190426_0001.jpg"/>
          <p:cNvPicPr>
            <a:picLocks noChangeAspect="1"/>
          </p:cNvPicPr>
          <p:nvPr/>
        </p:nvPicPr>
        <p:blipFill rotWithShape="1">
          <a:blip r:embed="rId4">
            <a:extLst>
              <a:ext uri="{28A0092B-C50C-407E-A947-70E740481C1C}">
                <a14:useLocalDpi xmlns:a14="http://schemas.microsoft.com/office/drawing/2010/main" val="0"/>
              </a:ext>
            </a:extLst>
          </a:blip>
          <a:srcRect l="11147" t="14264" r="4999" b="8260"/>
          <a:stretch/>
        </p:blipFill>
        <p:spPr>
          <a:xfrm>
            <a:off x="441358" y="1974607"/>
            <a:ext cx="2930063" cy="2029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4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37442" y="575335"/>
            <a:ext cx="2884953" cy="347487"/>
          </a:xfrm>
          <a:prstGeom prst="rect">
            <a:avLst/>
          </a:prstGeom>
          <a:noFill/>
        </p:spPr>
        <p:txBody>
          <a:bodyPr wrap="square" lIns="69807" tIns="34903" rIns="69807" bIns="34903" rtlCol="0">
            <a:spAutoFit/>
          </a:bodyPr>
          <a:lstStyle/>
          <a:p>
            <a:r>
              <a:rPr lang="en-US" altLang="ja-JP" sz="1800" dirty="0">
                <a:latin typeface="HG丸ｺﾞｼｯｸM-PRO"/>
                <a:ea typeface="HG丸ｺﾞｼｯｸM-PRO"/>
                <a:cs typeface="HG丸ｺﾞｼｯｸM-PRO"/>
              </a:rPr>
              <a:t>3.2. </a:t>
            </a:r>
            <a:r>
              <a:rPr lang="ja-JP" altLang="en-US" sz="1800" dirty="0">
                <a:latin typeface="HG丸ｺﾞｼｯｸM-PRO"/>
                <a:ea typeface="HG丸ｺﾞｼｯｸM-PRO"/>
                <a:cs typeface="HG丸ｺﾞｼｯｸM-PRO"/>
              </a:rPr>
              <a:t>寮内設備</a:t>
            </a:r>
          </a:p>
        </p:txBody>
      </p:sp>
      <p:pic>
        <p:nvPicPr>
          <p:cNvPr id="8" name="図 7"/>
          <p:cNvPicPr/>
          <p:nvPr/>
        </p:nvPicPr>
        <p:blipFill>
          <a:blip r:embed="rId3">
            <a:extLst>
              <a:ext uri="{28A0092B-C50C-407E-A947-70E740481C1C}">
                <a14:useLocalDpi xmlns:a14="http://schemas.microsoft.com/office/drawing/2010/main" val="0"/>
              </a:ext>
            </a:extLst>
          </a:blip>
          <a:stretch>
            <a:fillRect/>
          </a:stretch>
        </p:blipFill>
        <p:spPr bwMode="auto">
          <a:xfrm>
            <a:off x="2920839" y="2597286"/>
            <a:ext cx="2277694" cy="1369967"/>
          </a:xfrm>
          <a:prstGeom prst="rect">
            <a:avLst/>
          </a:prstGeom>
          <a:ln>
            <a:noFill/>
          </a:ln>
          <a:effectLst>
            <a:softEdge rad="112500"/>
          </a:effectLst>
        </p:spPr>
      </p:pic>
      <p:pic>
        <p:nvPicPr>
          <p:cNvPr id="9" name="図 8"/>
          <p:cNvPicPr/>
          <p:nvPr/>
        </p:nvPicPr>
        <p:blipFill rotWithShape="1">
          <a:blip r:embed="rId4">
            <a:extLst>
              <a:ext uri="{28A0092B-C50C-407E-A947-70E740481C1C}">
                <a14:useLocalDpi xmlns:a14="http://schemas.microsoft.com/office/drawing/2010/main" val="0"/>
              </a:ext>
            </a:extLst>
          </a:blip>
          <a:srcRect l="25066"/>
          <a:stretch/>
        </p:blipFill>
        <p:spPr bwMode="auto">
          <a:xfrm>
            <a:off x="274322" y="4127259"/>
            <a:ext cx="1623275" cy="1443661"/>
          </a:xfrm>
          <a:prstGeom prst="rect">
            <a:avLst/>
          </a:prstGeom>
          <a:ln>
            <a:noFill/>
          </a:ln>
          <a:effectLst>
            <a:softEdge rad="112500"/>
          </a:effectLst>
        </p:spPr>
      </p:pic>
      <p:sp>
        <p:nvSpPr>
          <p:cNvPr id="2" name="正方形/長方形 1"/>
          <p:cNvSpPr/>
          <p:nvPr/>
        </p:nvSpPr>
        <p:spPr>
          <a:xfrm>
            <a:off x="2698451" y="1477330"/>
            <a:ext cx="2743201" cy="1055373"/>
          </a:xfrm>
          <a:prstGeom prst="rect">
            <a:avLst/>
          </a:prstGeom>
        </p:spPr>
        <p:txBody>
          <a:bodyPr lIns="69807" tIns="34903" rIns="69807" bIns="34903">
            <a:spAutoFit/>
          </a:bodyPr>
          <a:lstStyle/>
          <a:p>
            <a:r>
              <a:rPr lang="en-US" altLang="ja-JP" sz="1400" b="1" dirty="0">
                <a:latin typeface="HG丸ｺﾞｼｯｸM-PRO"/>
                <a:ea typeface="HG丸ｺﾞｼｯｸM-PRO"/>
                <a:cs typeface="HG丸ｺﾞｼｯｸM-PRO"/>
              </a:rPr>
              <a:t>♦ </a:t>
            </a:r>
            <a:r>
              <a:rPr lang="ja-JP" altLang="ja-JP" sz="1400" b="1" dirty="0">
                <a:latin typeface="HG丸ｺﾞｼｯｸM-PRO"/>
                <a:ea typeface="HG丸ｺﾞｼｯｸM-PRO"/>
                <a:cs typeface="HG丸ｺﾞｼｯｸM-PRO"/>
              </a:rPr>
              <a:t>ホール</a:t>
            </a:r>
            <a:endParaRPr lang="en-US" altLang="ja-JP" sz="10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集会や聖書研究などを行う場です。南向きの広い窓があり、日当たりが良く、寮生の活動を行う中心的な場です。ピアノやギターを弾くこともできます。</a:t>
            </a:r>
            <a:r>
              <a:rPr lang="en-US" altLang="ja-JP" sz="1400" dirty="0">
                <a:latin typeface="HG丸ｺﾞｼｯｸM-PRO"/>
                <a:ea typeface="HG丸ｺﾞｼｯｸM-PRO"/>
                <a:cs typeface="HG丸ｺﾞｼｯｸM-PRO"/>
              </a:rPr>
              <a:t> </a:t>
            </a:r>
            <a:endParaRPr lang="ja-JP" altLang="ja-JP" sz="1400" dirty="0">
              <a:latin typeface="HG丸ｺﾞｼｯｸM-PRO"/>
              <a:ea typeface="HG丸ｺﾞｼｯｸM-PRO"/>
              <a:cs typeface="HG丸ｺﾞｼｯｸM-PRO"/>
            </a:endParaRPr>
          </a:p>
        </p:txBody>
      </p:sp>
      <p:sp>
        <p:nvSpPr>
          <p:cNvPr id="4" name="正方形/長方形 3"/>
          <p:cNvSpPr/>
          <p:nvPr/>
        </p:nvSpPr>
        <p:spPr>
          <a:xfrm>
            <a:off x="216287" y="3068944"/>
            <a:ext cx="2717411" cy="1024595"/>
          </a:xfrm>
          <a:prstGeom prst="rect">
            <a:avLst/>
          </a:prstGeom>
        </p:spPr>
        <p:txBody>
          <a:bodyPr wrap="square" lIns="69807" tIns="34903" rIns="69807" bIns="34903">
            <a:spAutoFit/>
          </a:bodyPr>
          <a:lstStyle/>
          <a:p>
            <a:r>
              <a:rPr lang="en-US" altLang="ja-JP" sz="1400" b="1" dirty="0">
                <a:latin typeface="HG丸ｺﾞｼｯｸM-PRO"/>
                <a:ea typeface="HG丸ｺﾞｼｯｸM-PRO"/>
                <a:cs typeface="HG丸ｺﾞｼｯｸM-PRO"/>
              </a:rPr>
              <a:t>♦ </a:t>
            </a:r>
            <a:r>
              <a:rPr lang="ja-JP" altLang="en-US" sz="1400" b="1" dirty="0">
                <a:latin typeface="HG丸ｺﾞｼｯｸM-PRO"/>
                <a:ea typeface="HG丸ｺﾞｼｯｸM-PRO"/>
                <a:cs typeface="HG丸ｺﾞｼｯｸM-PRO"/>
              </a:rPr>
              <a:t>キッチン</a:t>
            </a:r>
            <a:endParaRPr lang="en-US" altLang="ja-JP" sz="1400" b="1"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大型</a:t>
            </a:r>
            <a:r>
              <a:rPr lang="ja-JP" altLang="ja-JP" sz="1200" dirty="0">
                <a:latin typeface="HG丸ｺﾞｼｯｸM-PRO"/>
                <a:ea typeface="HG丸ｺﾞｼｯｸM-PRO"/>
                <a:cs typeface="HG丸ｺﾞｼｯｸM-PRO"/>
              </a:rPr>
              <a:t>冷蔵庫3台</a:t>
            </a:r>
            <a:r>
              <a:rPr lang="ja-JP" altLang="en-US" sz="1200" dirty="0">
                <a:latin typeface="HG丸ｺﾞｼｯｸM-PRO"/>
                <a:ea typeface="HG丸ｺﾞｼｯｸM-PRO"/>
                <a:cs typeface="HG丸ｺﾞｼｯｸM-PRO"/>
              </a:rPr>
              <a:t>と食品置き場、炊飯器置き場、流し台が</a:t>
            </a:r>
            <a:r>
              <a:rPr lang="en-US" altLang="ja-JP" sz="1200" dirty="0">
                <a:latin typeface="HG丸ｺﾞｼｯｸM-PRO"/>
                <a:ea typeface="HG丸ｺﾞｼｯｸM-PRO"/>
                <a:cs typeface="HG丸ｺﾞｼｯｸM-PRO"/>
              </a:rPr>
              <a:t>2</a:t>
            </a:r>
            <a:r>
              <a:rPr lang="ja-JP" altLang="en-US" sz="1200" dirty="0">
                <a:latin typeface="HG丸ｺﾞｼｯｸM-PRO"/>
                <a:ea typeface="HG丸ｺﾞｼｯｸM-PRO"/>
                <a:cs typeface="HG丸ｺﾞｼｯｸM-PRO"/>
              </a:rPr>
              <a:t>つと充実の設備です。使い勝手の良い回遊性のあるキッチンです。</a:t>
            </a:r>
          </a:p>
        </p:txBody>
      </p:sp>
      <p:sp>
        <p:nvSpPr>
          <p:cNvPr id="11" name="正方形/長方形 10"/>
          <p:cNvSpPr/>
          <p:nvPr/>
        </p:nvSpPr>
        <p:spPr>
          <a:xfrm>
            <a:off x="1814779" y="4027290"/>
            <a:ext cx="2048489" cy="1393927"/>
          </a:xfrm>
          <a:prstGeom prst="rect">
            <a:avLst/>
          </a:prstGeom>
        </p:spPr>
        <p:txBody>
          <a:bodyPr wrap="square" lIns="69807" tIns="34903" rIns="69807" bIns="34903">
            <a:spAutoFit/>
          </a:bodyPr>
          <a:lstStyle/>
          <a:p>
            <a:r>
              <a:rPr lang="en-US" altLang="ja-JP" sz="1400" b="1" dirty="0">
                <a:latin typeface="HG丸ｺﾞｼｯｸM-PRO"/>
                <a:ea typeface="HG丸ｺﾞｼｯｸM-PRO"/>
                <a:cs typeface="HG丸ｺﾞｼｯｸM-PRO"/>
              </a:rPr>
              <a:t>♦ </a:t>
            </a:r>
            <a:r>
              <a:rPr lang="ja-JP" altLang="en-US" sz="1400" b="1" dirty="0">
                <a:latin typeface="HG丸ｺﾞｼｯｸM-PRO"/>
                <a:ea typeface="HG丸ｺﾞｼｯｸM-PRO"/>
                <a:cs typeface="HG丸ｺﾞｼｯｸM-PRO"/>
              </a:rPr>
              <a:t>お洗濯</a:t>
            </a:r>
          </a:p>
          <a:p>
            <a:r>
              <a:rPr lang="ja-JP" altLang="ja-JP" sz="1200" dirty="0">
                <a:latin typeface="HG丸ｺﾞｼｯｸM-PRO"/>
                <a:ea typeface="HG丸ｺﾞｼｯｸM-PRO"/>
                <a:cs typeface="HG丸ｺﾞｼｯｸM-PRO"/>
              </a:rPr>
              <a:t>洗濯機</a:t>
            </a:r>
            <a:r>
              <a:rPr lang="en-US" altLang="ja-JP" sz="1200" dirty="0">
                <a:latin typeface="HG丸ｺﾞｼｯｸM-PRO"/>
                <a:ea typeface="HG丸ｺﾞｼｯｸM-PRO"/>
                <a:cs typeface="HG丸ｺﾞｼｯｸM-PRO"/>
              </a:rPr>
              <a:t>2</a:t>
            </a:r>
            <a:r>
              <a:rPr lang="ja-JP" altLang="ja-JP" sz="1200" dirty="0">
                <a:latin typeface="HG丸ｺﾞｼｯｸM-PRO"/>
                <a:ea typeface="HG丸ｺﾞｼｯｸM-PRO"/>
                <a:cs typeface="HG丸ｺﾞｼｯｸM-PRO"/>
              </a:rPr>
              <a:t>台、乾燥機</a:t>
            </a:r>
            <a:r>
              <a:rPr lang="en-US" altLang="ja-JP" sz="1200" dirty="0">
                <a:latin typeface="HG丸ｺﾞｼｯｸM-PRO"/>
                <a:ea typeface="HG丸ｺﾞｼｯｸM-PRO"/>
                <a:cs typeface="HG丸ｺﾞｼｯｸM-PRO"/>
              </a:rPr>
              <a:t>1</a:t>
            </a:r>
            <a:r>
              <a:rPr lang="ja-JP" altLang="ja-JP" sz="1200" dirty="0">
                <a:latin typeface="HG丸ｺﾞｼｯｸM-PRO"/>
                <a:ea typeface="HG丸ｺﾞｼｯｸM-PRO"/>
                <a:cs typeface="HG丸ｺﾞｼｯｸM-PRO"/>
              </a:rPr>
              <a:t>台を備えています。</a:t>
            </a:r>
            <a:r>
              <a:rPr lang="ja-JP" altLang="en-US" sz="1200" dirty="0">
                <a:latin typeface="HG丸ｺﾞｼｯｸM-PRO"/>
                <a:ea typeface="HG丸ｺﾞｼｯｸM-PRO"/>
                <a:cs typeface="HG丸ｺﾞｼｯｸM-PRO"/>
              </a:rPr>
              <a:t>日当たりと風通しの良い室内干しスペースもあります。</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晴れた日は、外のスペースにも広く干せます。</a:t>
            </a:r>
            <a:endParaRPr lang="ja-JP" altLang="ja-JP" sz="1200" dirty="0">
              <a:latin typeface="HG丸ｺﾞｼｯｸM-PRO"/>
              <a:ea typeface="HG丸ｺﾞｼｯｸM-PRO"/>
              <a:cs typeface="HG丸ｺﾞｼｯｸM-PRO"/>
            </a:endParaRPr>
          </a:p>
        </p:txBody>
      </p:sp>
      <p:sp>
        <p:nvSpPr>
          <p:cNvPr id="13" name="スライド番号プレースホルダー 12"/>
          <p:cNvSpPr>
            <a:spLocks noGrp="1"/>
          </p:cNvSpPr>
          <p:nvPr>
            <p:ph type="sldNum" sz="quarter" idx="12"/>
          </p:nvPr>
        </p:nvSpPr>
        <p:spPr>
          <a:xfrm>
            <a:off x="4074578" y="6875616"/>
            <a:ext cx="1269775" cy="467171"/>
          </a:xfrm>
        </p:spPr>
        <p:txBody>
          <a:bodyPr/>
          <a:lstStyle/>
          <a:p>
            <a:fld id="{92A12743-32E8-C54C-B5C8-D195C40BE649}" type="slidenum">
              <a:rPr kumimoji="1" lang="ja-JP" altLang="en-US" smtClean="0"/>
              <a:t>9</a:t>
            </a:fld>
            <a:endParaRPr kumimoji="1" lang="ja-JP" altLang="en-US" dirty="0"/>
          </a:p>
        </p:txBody>
      </p:sp>
      <p:sp>
        <p:nvSpPr>
          <p:cNvPr id="3" name="テキスト ボックス 2"/>
          <p:cNvSpPr txBox="1"/>
          <p:nvPr/>
        </p:nvSpPr>
        <p:spPr>
          <a:xfrm>
            <a:off x="153371" y="1015665"/>
            <a:ext cx="5128066" cy="461665"/>
          </a:xfrm>
          <a:prstGeom prst="rect">
            <a:avLst/>
          </a:prstGeom>
          <a:noFill/>
        </p:spPr>
        <p:txBody>
          <a:bodyPr wrap="square" rtlCol="0">
            <a:spAutoFit/>
          </a:bodyPr>
          <a:lstStyle/>
          <a:p>
            <a:r>
              <a:rPr lang="ja-JP" altLang="en-US" sz="1200" dirty="0">
                <a:latin typeface="HG丸ｺﾞｼｯｸM-PRO"/>
                <a:ea typeface="HG丸ｺﾞｼｯｸM-PRO"/>
                <a:cs typeface="HG丸ｺﾞｼｯｸM-PRO"/>
              </a:rPr>
              <a:t>一階の</a:t>
            </a:r>
            <a:r>
              <a:rPr kumimoji="1" lang="ja-JP" altLang="en-US" sz="1200" dirty="0">
                <a:latin typeface="HG丸ｺﾞｼｯｸM-PRO"/>
                <a:ea typeface="HG丸ｺﾞｼｯｸM-PRO"/>
                <a:cs typeface="HG丸ｺﾞｼｯｸM-PRO"/>
              </a:rPr>
              <a:t>共用スペースは大事な寮活動を行う場であり、生活の中心となる場です。寮生みんなでルールを守って、仲良く使っています。</a:t>
            </a:r>
            <a:endParaRPr lang="ja-JP" altLang="en-US" sz="1200" dirty="0">
              <a:latin typeface="HG丸ｺﾞｼｯｸM-PRO"/>
              <a:ea typeface="HG丸ｺﾞｼｯｸM-PRO"/>
              <a:cs typeface="HG丸ｺﾞｼｯｸM-PRO"/>
            </a:endParaRPr>
          </a:p>
        </p:txBody>
      </p:sp>
      <p:sp>
        <p:nvSpPr>
          <p:cNvPr id="15" name="正方形/長方形 14"/>
          <p:cNvSpPr/>
          <p:nvPr/>
        </p:nvSpPr>
        <p:spPr>
          <a:xfrm>
            <a:off x="99155" y="5682599"/>
            <a:ext cx="1818621" cy="1393927"/>
          </a:xfrm>
          <a:prstGeom prst="rect">
            <a:avLst/>
          </a:prstGeom>
        </p:spPr>
        <p:txBody>
          <a:bodyPr wrap="square" lIns="69807" tIns="34903" rIns="69807" bIns="34903">
            <a:spAutoFit/>
          </a:bodyPr>
          <a:lstStyle/>
          <a:p>
            <a:r>
              <a:rPr lang="en-US" altLang="ja-JP" sz="1400" b="1" dirty="0">
                <a:latin typeface="HG丸ｺﾞｼｯｸM-PRO"/>
                <a:ea typeface="HG丸ｺﾞｼｯｸM-PRO"/>
                <a:cs typeface="HG丸ｺﾞｼｯｸM-PRO"/>
              </a:rPr>
              <a:t>♦ </a:t>
            </a:r>
            <a:r>
              <a:rPr lang="ja-JP" altLang="en-US" sz="1400" b="1" dirty="0">
                <a:latin typeface="HG丸ｺﾞｼｯｸM-PRO"/>
                <a:ea typeface="HG丸ｺﾞｼｯｸM-PRO"/>
                <a:cs typeface="HG丸ｺﾞｼｯｸM-PRO"/>
              </a:rPr>
              <a:t>図書室とリビング</a:t>
            </a:r>
            <a:br>
              <a:rPr lang="en-US" altLang="ja-JP" sz="1200" dirty="0">
                <a:latin typeface="HG丸ｺﾞｼｯｸM-PRO"/>
                <a:ea typeface="HG丸ｺﾞｼｯｸM-PRO"/>
                <a:cs typeface="HG丸ｺﾞｼｯｸM-PRO"/>
              </a:rPr>
            </a:br>
            <a:r>
              <a:rPr lang="ja-JP" altLang="ja-JP" sz="1200" dirty="0">
                <a:latin typeface="HG丸ｺﾞｼｯｸM-PRO"/>
                <a:ea typeface="HG丸ｺﾞｼｯｸM-PRO"/>
                <a:cs typeface="HG丸ｺﾞｼｯｸM-PRO"/>
              </a:rPr>
              <a:t>集中して勉強</a:t>
            </a:r>
            <a:r>
              <a:rPr lang="ja-JP" altLang="en-US" sz="1200" dirty="0">
                <a:latin typeface="HG丸ｺﾞｼｯｸM-PRO"/>
                <a:ea typeface="HG丸ｺﾞｼｯｸM-PRO"/>
                <a:cs typeface="HG丸ｺﾞｼｯｸM-PRO"/>
              </a:rPr>
              <a:t>できる</a:t>
            </a:r>
            <a:r>
              <a:rPr lang="ja-JP" altLang="ja-JP" sz="1200" dirty="0">
                <a:latin typeface="HG丸ｺﾞｼｯｸM-PRO"/>
                <a:ea typeface="HG丸ｺﾞｼｯｸM-PRO"/>
                <a:cs typeface="HG丸ｺﾞｼｯｸM-PRO"/>
              </a:rPr>
              <a:t>静かな空間も</a:t>
            </a:r>
            <a:r>
              <a:rPr lang="ja-JP" altLang="en-US" sz="1200" dirty="0">
                <a:latin typeface="HG丸ｺﾞｼｯｸM-PRO"/>
                <a:ea typeface="HG丸ｺﾞｼｯｸM-PRO"/>
                <a:cs typeface="HG丸ｺﾞｼｯｸM-PRO"/>
              </a:rPr>
              <a:t>あります</a:t>
            </a:r>
            <a:r>
              <a:rPr lang="ja-JP" altLang="ja-JP" sz="1200" dirty="0">
                <a:latin typeface="HG丸ｺﾞｼｯｸM-PRO"/>
                <a:ea typeface="HG丸ｺﾞｼｯｸM-PRO"/>
                <a:cs typeface="HG丸ｺﾞｼｯｸM-PRO"/>
              </a:rPr>
              <a:t>。新書</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文庫本</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漫画</a:t>
            </a:r>
            <a:r>
              <a:rPr lang="ja-JP" altLang="en-US" sz="1200" dirty="0">
                <a:latin typeface="HG丸ｺﾞｼｯｸM-PRO"/>
                <a:ea typeface="HG丸ｺﾞｼｯｸM-PRO"/>
                <a:cs typeface="HG丸ｺﾞｼｯｸM-PRO"/>
              </a:rPr>
              <a:t>も充実！　</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リビングはご飯を食べたりおしゃべりやゲームをしたり憩いの場です。</a:t>
            </a:r>
            <a:r>
              <a:rPr lang="ja-JP" altLang="ja-JP" sz="1200" dirty="0">
                <a:latin typeface="HG丸ｺﾞｼｯｸM-PRO"/>
                <a:ea typeface="HG丸ｺﾞｼｯｸM-PRO"/>
                <a:cs typeface="HG丸ｺﾞｼｯｸM-PRO"/>
              </a:rPr>
              <a:t> </a:t>
            </a:r>
            <a:endParaRPr lang="ja-JP" altLang="en-US" sz="1200" dirty="0">
              <a:latin typeface="HG丸ｺﾞｼｯｸM-PRO"/>
              <a:ea typeface="HG丸ｺﾞｼｯｸM-PRO"/>
              <a:cs typeface="HG丸ｺﾞｼｯｸM-PRO"/>
            </a:endParaRPr>
          </a:p>
        </p:txBody>
      </p:sp>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l="3952" r="25602"/>
          <a:stretch/>
        </p:blipFill>
        <p:spPr>
          <a:xfrm>
            <a:off x="1906528" y="5835569"/>
            <a:ext cx="1816245" cy="1361013"/>
          </a:xfrm>
          <a:prstGeom prst="rect">
            <a:avLst/>
          </a:prstGeom>
          <a:ln>
            <a:noFill/>
          </a:ln>
          <a:effectLst>
            <a:softEdge rad="112500"/>
          </a:effectLst>
        </p:spPr>
      </p:pic>
      <p:pic>
        <p:nvPicPr>
          <p:cNvPr id="16" name="図 15"/>
          <p:cNvPicPr>
            <a:picLocks noChangeAspect="1"/>
          </p:cNvPicPr>
          <p:nvPr/>
        </p:nvPicPr>
        <p:blipFill rotWithShape="1">
          <a:blip r:embed="rId6">
            <a:extLst>
              <a:ext uri="{28A0092B-C50C-407E-A947-70E740481C1C}">
                <a14:useLocalDpi xmlns:a14="http://schemas.microsoft.com/office/drawing/2010/main" val="0"/>
              </a:ext>
            </a:extLst>
          </a:blip>
          <a:srcRect l="19971" t="25116" r="13388" b="24422"/>
          <a:stretch/>
        </p:blipFill>
        <p:spPr>
          <a:xfrm>
            <a:off x="3863269" y="3929642"/>
            <a:ext cx="1314974" cy="1769533"/>
          </a:xfrm>
          <a:prstGeom prst="rect">
            <a:avLst/>
          </a:prstGeom>
          <a:ln>
            <a:noFill/>
          </a:ln>
          <a:effectLst>
            <a:softEdge rad="112500"/>
          </a:effectLst>
        </p:spPr>
      </p:pic>
      <p:grpSp>
        <p:nvGrpSpPr>
          <p:cNvPr id="17" name="図形グループ 16"/>
          <p:cNvGrpSpPr/>
          <p:nvPr/>
        </p:nvGrpSpPr>
        <p:grpSpPr>
          <a:xfrm>
            <a:off x="2" y="0"/>
            <a:ext cx="5486400" cy="540579"/>
            <a:chOff x="2" y="0"/>
            <a:chExt cx="5486400" cy="540579"/>
          </a:xfrm>
        </p:grpSpPr>
        <p:grpSp>
          <p:nvGrpSpPr>
            <p:cNvPr id="18" name="図形グループ 17"/>
            <p:cNvGrpSpPr/>
            <p:nvPr/>
          </p:nvGrpSpPr>
          <p:grpSpPr>
            <a:xfrm>
              <a:off x="2" y="0"/>
              <a:ext cx="5486400" cy="540579"/>
              <a:chOff x="2" y="0"/>
              <a:chExt cx="5486400" cy="540579"/>
            </a:xfrm>
          </p:grpSpPr>
          <p:grpSp>
            <p:nvGrpSpPr>
              <p:cNvPr id="20" name="図形グループ 19"/>
              <p:cNvGrpSpPr/>
              <p:nvPr/>
            </p:nvGrpSpPr>
            <p:grpSpPr>
              <a:xfrm>
                <a:off x="2" y="0"/>
                <a:ext cx="5486400" cy="540579"/>
                <a:chOff x="2" y="0"/>
                <a:chExt cx="5486400" cy="540579"/>
              </a:xfrm>
            </p:grpSpPr>
            <p:sp>
              <p:nvSpPr>
                <p:cNvPr id="22" name="正方形/長方形 21"/>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3" name="正方形/長方形 22"/>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7" name="図 6" descr="c3deb40c0592977b3b810b3632d2278a6_37640953_190524_000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7911" y="5682599"/>
            <a:ext cx="1773741" cy="1329706"/>
          </a:xfrm>
          <a:prstGeom prst="rect">
            <a:avLst/>
          </a:prstGeom>
          <a:ln>
            <a:noFill/>
          </a:ln>
          <a:effectLst>
            <a:softEdge rad="112500"/>
          </a:effectLst>
        </p:spPr>
      </p:pic>
      <p:pic>
        <p:nvPicPr>
          <p:cNvPr id="10" name="図 9">
            <a:extLst>
              <a:ext uri="{FF2B5EF4-FFF2-40B4-BE49-F238E27FC236}">
                <a16:creationId xmlns:a16="http://schemas.microsoft.com/office/drawing/2014/main" id="{EB39E7DE-B7A7-44BD-895A-8F935D47308A}"/>
              </a:ext>
            </a:extLst>
          </p:cNvPr>
          <p:cNvPicPr>
            <a:picLocks noChangeAspect="1"/>
          </p:cNvPicPr>
          <p:nvPr/>
        </p:nvPicPr>
        <p:blipFill>
          <a:blip r:embed="rId8"/>
          <a:stretch>
            <a:fillRect/>
          </a:stretch>
        </p:blipFill>
        <p:spPr>
          <a:xfrm>
            <a:off x="274322" y="1421659"/>
            <a:ext cx="2198670" cy="1649375"/>
          </a:xfrm>
          <a:prstGeom prst="rect">
            <a:avLst/>
          </a:prstGeom>
          <a:ln>
            <a:noFill/>
          </a:ln>
          <a:effectLst>
            <a:softEdge rad="112500"/>
          </a:effectLst>
        </p:spPr>
      </p:pic>
    </p:spTree>
    <p:extLst>
      <p:ext uri="{BB962C8B-B14F-4D97-AF65-F5344CB8AC3E}">
        <p14:creationId xmlns:p14="http://schemas.microsoft.com/office/powerpoint/2010/main" val="147533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4505" y="2945625"/>
            <a:ext cx="4976848" cy="1363149"/>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　一麦寮の個室は全て、</a:t>
            </a:r>
            <a:r>
              <a:rPr lang="ja-JP" altLang="ja-JP" sz="1200" dirty="0">
                <a:latin typeface="HG丸ｺﾞｼｯｸM-PRO"/>
                <a:ea typeface="HG丸ｺﾞｼｯｸM-PRO"/>
                <a:cs typeface="HG丸ｺﾞｼｯｸM-PRO"/>
              </a:rPr>
              <a:t>約</a:t>
            </a:r>
            <a:r>
              <a:rPr lang="en-US" altLang="ja-JP" sz="1200" dirty="0">
                <a:latin typeface="HG丸ｺﾞｼｯｸM-PRO"/>
                <a:ea typeface="HG丸ｺﾞｼｯｸM-PRO"/>
                <a:cs typeface="HG丸ｺﾞｼｯｸM-PRO"/>
              </a:rPr>
              <a:t>5</a:t>
            </a:r>
            <a:r>
              <a:rPr lang="ja-JP" altLang="ja-JP" sz="1200" dirty="0">
                <a:latin typeface="HG丸ｺﾞｼｯｸM-PRO"/>
                <a:ea typeface="HG丸ｺﾞｼｯｸM-PRO"/>
                <a:cs typeface="HG丸ｺﾞｼｯｸM-PRO"/>
              </a:rPr>
              <a:t>畳の</a:t>
            </a:r>
            <a:r>
              <a:rPr lang="ja-JP" altLang="en-US" sz="1200" dirty="0">
                <a:latin typeface="HG丸ｺﾞｼｯｸM-PRO"/>
                <a:ea typeface="HG丸ｺﾞｼｯｸM-PRO"/>
                <a:cs typeface="HG丸ｺﾞｼｯｸM-PRO"/>
              </a:rPr>
              <a:t>部屋です</a:t>
            </a:r>
            <a:r>
              <a:rPr lang="ja-JP" altLang="ja-JP" sz="1200" dirty="0">
                <a:latin typeface="HG丸ｺﾞｼｯｸM-PRO"/>
                <a:ea typeface="HG丸ｺﾞｼｯｸM-PRO"/>
                <a:cs typeface="HG丸ｺﾞｼｯｸM-PRO"/>
              </a:rPr>
              <a:t>。</a:t>
            </a:r>
            <a:r>
              <a:rPr lang="ja-JP" altLang="en-US" sz="1200" dirty="0">
                <a:latin typeface="HG丸ｺﾞｼｯｸM-PRO"/>
                <a:ea typeface="HG丸ｺﾞｼｯｸM-PRO"/>
                <a:cs typeface="HG丸ｺﾞｼｯｸM-PRO"/>
              </a:rPr>
              <a:t>エアコンとベッド、建て具が設けられています。建具は、収納スペース、洋服掛け、本棚、小物置きになっています。また、ベッドは引き出し付きなので、収納することもできます。机やカーテン、照明器具は備え付けではないので、自分好みのお部屋にできます。</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a:t>
            </a:r>
          </a:p>
          <a:p>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　</a:t>
            </a:r>
          </a:p>
        </p:txBody>
      </p:sp>
      <p:sp>
        <p:nvSpPr>
          <p:cNvPr id="9" name="スライド番号プレースホルダー 8"/>
          <p:cNvSpPr>
            <a:spLocks noGrp="1"/>
          </p:cNvSpPr>
          <p:nvPr>
            <p:ph type="sldNum" sz="quarter" idx="12"/>
          </p:nvPr>
        </p:nvSpPr>
        <p:spPr>
          <a:xfrm>
            <a:off x="3931922" y="6890448"/>
            <a:ext cx="1280160" cy="389467"/>
          </a:xfrm>
        </p:spPr>
        <p:txBody>
          <a:bodyPr/>
          <a:lstStyle/>
          <a:p>
            <a:fld id="{92A12743-32E8-C54C-B5C8-D195C40BE649}" type="slidenum">
              <a:rPr kumimoji="1" lang="ja-JP" altLang="en-US" smtClean="0"/>
              <a:t>10</a:t>
            </a:fld>
            <a:endParaRPr kumimoji="1" lang="ja-JP" altLang="en-US" dirty="0"/>
          </a:p>
        </p:txBody>
      </p:sp>
      <p:pic>
        <p:nvPicPr>
          <p:cNvPr id="5" name="図 4" descr="170113-0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31" y="4193452"/>
            <a:ext cx="4849869" cy="2893789"/>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02" y="1199419"/>
            <a:ext cx="2338325" cy="1746206"/>
          </a:xfrm>
          <a:prstGeom prst="rect">
            <a:avLst/>
          </a:prstGeom>
          <a:ln>
            <a:noFill/>
          </a:ln>
          <a:effectLst>
            <a:softEdge rad="112500"/>
          </a:effectLst>
        </p:spPr>
      </p:pic>
      <p:sp>
        <p:nvSpPr>
          <p:cNvPr id="13" name="テキスト ボックス 12"/>
          <p:cNvSpPr txBox="1"/>
          <p:nvPr/>
        </p:nvSpPr>
        <p:spPr>
          <a:xfrm>
            <a:off x="3356451" y="3947231"/>
            <a:ext cx="1723549" cy="246221"/>
          </a:xfrm>
          <a:prstGeom prst="rect">
            <a:avLst/>
          </a:prstGeom>
          <a:noFill/>
        </p:spPr>
        <p:txBody>
          <a:bodyPr wrap="none" rtlCol="0">
            <a:spAutoFit/>
          </a:bodyPr>
          <a:lstStyle/>
          <a:p>
            <a:r>
              <a:rPr lang="ja-JP" altLang="en-US" sz="1000" dirty="0">
                <a:latin typeface="HG丸ｺﾞｼｯｸM-PRO"/>
                <a:ea typeface="HG丸ｺﾞｼｯｸM-PRO"/>
                <a:cs typeface="HG丸ｺﾞｼｯｸM-PRO"/>
              </a:rPr>
              <a:t>横</a:t>
            </a:r>
            <a:r>
              <a:rPr kumimoji="1" lang="ja-JP" altLang="en-US" sz="1000" dirty="0">
                <a:latin typeface="HG丸ｺﾞｼｯｸM-PRO"/>
                <a:ea typeface="HG丸ｺﾞｼｯｸM-PRO"/>
                <a:cs typeface="HG丸ｺﾞｼｯｸM-PRO"/>
              </a:rPr>
              <a:t>から見た個室の間取り図</a:t>
            </a:r>
          </a:p>
        </p:txBody>
      </p:sp>
      <p:sp>
        <p:nvSpPr>
          <p:cNvPr id="3" name="正方形/長方形 2"/>
          <p:cNvSpPr/>
          <p:nvPr/>
        </p:nvSpPr>
        <p:spPr>
          <a:xfrm>
            <a:off x="288002" y="6815643"/>
            <a:ext cx="1113312" cy="27159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5">
            <a:extLst>
              <a:ext uri="{28A0092B-C50C-407E-A947-70E740481C1C}">
                <a14:useLocalDpi xmlns:a14="http://schemas.microsoft.com/office/drawing/2010/main" val="0"/>
              </a:ext>
            </a:extLst>
          </a:blip>
          <a:srcRect l="4191" b="1363"/>
          <a:stretch/>
        </p:blipFill>
        <p:spPr>
          <a:xfrm>
            <a:off x="2762989" y="1199419"/>
            <a:ext cx="2434432" cy="1769792"/>
          </a:xfrm>
          <a:prstGeom prst="rect">
            <a:avLst/>
          </a:prstGeom>
          <a:ln>
            <a:noFill/>
          </a:ln>
          <a:effectLst>
            <a:softEdge rad="112500"/>
          </a:effectLst>
        </p:spPr>
      </p:pic>
      <p:sp>
        <p:nvSpPr>
          <p:cNvPr id="4" name="テキスト ボックス 3"/>
          <p:cNvSpPr txBox="1"/>
          <p:nvPr/>
        </p:nvSpPr>
        <p:spPr>
          <a:xfrm>
            <a:off x="2762989" y="942983"/>
            <a:ext cx="2434431" cy="276999"/>
          </a:xfrm>
          <a:prstGeom prst="rect">
            <a:avLst/>
          </a:prstGeom>
          <a:noFill/>
        </p:spPr>
        <p:txBody>
          <a:bodyPr wrap="square" rtlCol="0">
            <a:spAutoFit/>
          </a:bodyPr>
          <a:lstStyle/>
          <a:p>
            <a:pPr algn="ctr"/>
            <a:r>
              <a:rPr lang="en-US" altLang="en-US" sz="1200" dirty="0">
                <a:latin typeface="HG丸ｺﾞｼｯｸM-PRO"/>
                <a:ea typeface="HG丸ｺﾞｼｯｸM-PRO"/>
                <a:cs typeface="HG丸ｺﾞｼｯｸM-PRO"/>
              </a:rPr>
              <a:t>個</a:t>
            </a:r>
            <a:r>
              <a:rPr kumimoji="1" lang="ja-JP" altLang="en-US" sz="1200" dirty="0">
                <a:latin typeface="HG丸ｺﾞｼｯｸM-PRO"/>
                <a:ea typeface="HG丸ｺﾞｼｯｸM-PRO"/>
                <a:cs typeface="HG丸ｺﾞｼｯｸM-PRO"/>
              </a:rPr>
              <a:t>室が並ぶ２階の廊下</a:t>
            </a:r>
          </a:p>
        </p:txBody>
      </p:sp>
      <p:grpSp>
        <p:nvGrpSpPr>
          <p:cNvPr id="11" name="図形グループ 10"/>
          <p:cNvGrpSpPr/>
          <p:nvPr/>
        </p:nvGrpSpPr>
        <p:grpSpPr>
          <a:xfrm>
            <a:off x="2" y="0"/>
            <a:ext cx="5486400" cy="540579"/>
            <a:chOff x="2" y="0"/>
            <a:chExt cx="5486400" cy="540579"/>
          </a:xfrm>
        </p:grpSpPr>
        <p:grpSp>
          <p:nvGrpSpPr>
            <p:cNvPr id="14" name="図形グループ 13"/>
            <p:cNvGrpSpPr/>
            <p:nvPr/>
          </p:nvGrpSpPr>
          <p:grpSpPr>
            <a:xfrm>
              <a:off x="2" y="0"/>
              <a:ext cx="5486400" cy="540579"/>
              <a:chOff x="2" y="0"/>
              <a:chExt cx="5486400" cy="540579"/>
            </a:xfrm>
          </p:grpSpPr>
          <p:grpSp>
            <p:nvGrpSpPr>
              <p:cNvPr id="16" name="図形グループ 15"/>
              <p:cNvGrpSpPr/>
              <p:nvPr/>
            </p:nvGrpSpPr>
            <p:grpSpPr>
              <a:xfrm>
                <a:off x="2" y="0"/>
                <a:ext cx="5486400" cy="540579"/>
                <a:chOff x="2" y="0"/>
                <a:chExt cx="5486400" cy="540579"/>
              </a:xfrm>
            </p:grpSpPr>
            <p:sp>
              <p:nvSpPr>
                <p:cNvPr id="18" name="正方形/長方形 17"/>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19" name="正方形/長方形 18"/>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 name="正方形/長方形 14"/>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288002" y="920611"/>
            <a:ext cx="2338325" cy="276999"/>
          </a:xfrm>
          <a:prstGeom prst="rect">
            <a:avLst/>
          </a:prstGeom>
          <a:noFill/>
        </p:spPr>
        <p:txBody>
          <a:bodyPr wrap="square" rtlCol="0">
            <a:spAutoFit/>
          </a:bodyPr>
          <a:lstStyle/>
          <a:p>
            <a:pPr algn="ctr"/>
            <a:r>
              <a:rPr lang="en-US" altLang="en-US" sz="1200" dirty="0">
                <a:latin typeface="HG丸ｺﾞｼｯｸM-PRO"/>
                <a:ea typeface="HG丸ｺﾞｼｯｸM-PRO"/>
                <a:cs typeface="HG丸ｺﾞｼｯｸM-PRO"/>
              </a:rPr>
              <a:t>個</a:t>
            </a:r>
            <a:r>
              <a:rPr kumimoji="1" lang="ja-JP" altLang="en-US" sz="1200" dirty="0">
                <a:latin typeface="HG丸ｺﾞｼｯｸM-PRO"/>
                <a:ea typeface="HG丸ｺﾞｼｯｸM-PRO"/>
                <a:cs typeface="HG丸ｺﾞｼｯｸM-PRO"/>
              </a:rPr>
              <a:t>室の中の様子</a:t>
            </a:r>
          </a:p>
        </p:txBody>
      </p:sp>
    </p:spTree>
    <p:extLst>
      <p:ext uri="{BB962C8B-B14F-4D97-AF65-F5344CB8AC3E}">
        <p14:creationId xmlns:p14="http://schemas.microsoft.com/office/powerpoint/2010/main" val="329886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60758" y="878341"/>
            <a:ext cx="4937760" cy="2049547"/>
          </a:xfrm>
        </p:spPr>
        <p:txBody>
          <a:bodyPr>
            <a:noAutofit/>
          </a:bodyPr>
          <a:lstStyle/>
          <a:p>
            <a:pPr marL="0" indent="0">
              <a:buNone/>
            </a:pPr>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九大</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は</a:t>
            </a:r>
            <a:r>
              <a:rPr lang="ja-JP" altLang="ja-JP" sz="1200" u="sng" dirty="0">
                <a:latin typeface="HG丸ｺﾞｼｯｸM-PRO"/>
                <a:ea typeface="HG丸ｺﾞｼｯｸM-PRO"/>
                <a:cs typeface="HG丸ｺﾞｼｯｸM-PRO"/>
              </a:rPr>
              <a:t>自治寮</a:t>
            </a:r>
            <a:r>
              <a:rPr lang="ja-JP" altLang="ja-JP" sz="1200" dirty="0">
                <a:latin typeface="HG丸ｺﾞｼｯｸM-PRO"/>
                <a:ea typeface="HG丸ｺﾞｼｯｸM-PRO"/>
                <a:cs typeface="HG丸ｺﾞｼｯｸM-PRO"/>
              </a:rPr>
              <a:t>です。自治寮とは寮生自らが管理・運営している寮のことで、</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には管理人さんや寮母さんはいません。</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このため、寮設備の管理や、徴収した寮費の運用、新入寮生の選考など全て寮生自らが行わなければならず、全ての寮生が何らかの責任ある役割を持って、寮の運営に携わることで秩序ある寮生活を維持しています。</a:t>
            </a:r>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ただし</a:t>
            </a:r>
            <a:r>
              <a:rPr lang="ja-JP" altLang="en-US" sz="1200" dirty="0">
                <a:latin typeface="HG丸ｺﾞｼｯｸM-PRO"/>
                <a:ea typeface="HG丸ｺﾞｼｯｸM-PRO"/>
                <a:cs typeface="HG丸ｺﾞｼｯｸM-PRO"/>
              </a:rPr>
              <a:t>九大</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には多く</a:t>
            </a:r>
            <a:r>
              <a:rPr lang="ja-JP" altLang="ja-JP" sz="1200" dirty="0">
                <a:latin typeface="HG丸ｺﾞｼｯｸM-PRO"/>
                <a:ea typeface="HG丸ｺﾞｼｯｸM-PRO"/>
                <a:cs typeface="HG丸ｺﾞｼｯｸM-PRO"/>
              </a:rPr>
              <a:t>の卒業生が</a:t>
            </a:r>
            <a:r>
              <a:rPr lang="ja-JP" altLang="en-US" sz="1200" dirty="0">
                <a:latin typeface="HG丸ｺﾞｼｯｸM-PRO"/>
                <a:ea typeface="HG丸ｺﾞｼｯｸM-PRO"/>
                <a:cs typeface="HG丸ｺﾞｼｯｸM-PRO"/>
              </a:rPr>
              <a:t>おり</a:t>
            </a:r>
            <a:r>
              <a:rPr lang="ja-JP" altLang="ja-JP" sz="1200" dirty="0">
                <a:latin typeface="HG丸ｺﾞｼｯｸM-PRO"/>
                <a:ea typeface="HG丸ｺﾞｼｯｸM-PRO"/>
                <a:cs typeface="HG丸ｺﾞｼｯｸM-PRO"/>
              </a:rPr>
              <a:t>、 困ったときは相談に乗っていただけます</a:t>
            </a:r>
            <a:r>
              <a:rPr lang="ja-JP" altLang="en-US" sz="1200" dirty="0">
                <a:latin typeface="HG丸ｺﾞｼｯｸM-PRO"/>
                <a:ea typeface="HG丸ｺﾞｼｯｸM-PRO"/>
                <a:cs typeface="HG丸ｺﾞｼｯｸM-PRO"/>
              </a:rPr>
              <a:t>。）</a:t>
            </a:r>
            <a:endParaRPr lang="en-US" altLang="ja-JP" sz="1200" dirty="0">
              <a:latin typeface="HG丸ｺﾞｼｯｸM-PRO"/>
              <a:ea typeface="HG丸ｺﾞｼｯｸM-PRO"/>
              <a:cs typeface="HG丸ｺﾞｼｯｸM-PRO"/>
            </a:endParaRPr>
          </a:p>
          <a:p>
            <a:pPr marL="0" indent="0">
              <a:buNone/>
            </a:pPr>
            <a:endParaRPr lang="en-US" altLang="ja-JP" sz="1200" dirty="0">
              <a:latin typeface="HG丸ｺﾞｼｯｸM-PRO"/>
              <a:ea typeface="HG丸ｺﾞｼｯｸM-PRO"/>
              <a:cs typeface="HG丸ｺﾞｼｯｸM-PRO"/>
            </a:endParaRPr>
          </a:p>
          <a:p>
            <a:pPr marL="0" indent="0">
              <a:buNone/>
            </a:pPr>
            <a:r>
              <a:rPr lang="ja-JP" altLang="ja-JP" sz="1200" dirty="0">
                <a:latin typeface="HG丸ｺﾞｼｯｸM-PRO"/>
                <a:ea typeface="HG丸ｺﾞｼｯｸM-PRO"/>
                <a:cs typeface="HG丸ｺﾞｼｯｸM-PRO"/>
              </a:rPr>
              <a:t>以下、係の役割や仕事についての簡単な紹介になります。 </a:t>
            </a:r>
            <a:endParaRPr lang="ja-JP" altLang="en-US" sz="1200" dirty="0">
              <a:latin typeface="HG丸ｺﾞｼｯｸM-PRO"/>
              <a:ea typeface="HG丸ｺﾞｼｯｸM-PRO"/>
              <a:cs typeface="HG丸ｺﾞｼｯｸM-PRO"/>
            </a:endParaRPr>
          </a:p>
        </p:txBody>
      </p:sp>
      <p:sp>
        <p:nvSpPr>
          <p:cNvPr id="6" name="テキスト ボックス 5"/>
          <p:cNvSpPr txBox="1"/>
          <p:nvPr/>
        </p:nvSpPr>
        <p:spPr>
          <a:xfrm>
            <a:off x="237442" y="552426"/>
            <a:ext cx="2884953" cy="347487"/>
          </a:xfrm>
          <a:prstGeom prst="rect">
            <a:avLst/>
          </a:prstGeom>
          <a:noFill/>
        </p:spPr>
        <p:txBody>
          <a:bodyPr wrap="square" lIns="69807" tIns="34903" rIns="69807" bIns="34903" rtlCol="0">
            <a:spAutoFit/>
          </a:bodyPr>
          <a:lstStyle/>
          <a:p>
            <a:r>
              <a:rPr lang="en-US" altLang="ja-JP" sz="1800" dirty="0">
                <a:latin typeface="HG丸ｺﾞｼｯｸM-PRO"/>
                <a:ea typeface="HG丸ｺﾞｼｯｸM-PRO"/>
                <a:cs typeface="HG丸ｺﾞｼｯｸM-PRO"/>
              </a:rPr>
              <a:t>4.1. </a:t>
            </a:r>
            <a:r>
              <a:rPr lang="ja-JP" altLang="en-US" sz="1800" dirty="0">
                <a:latin typeface="HG丸ｺﾞｼｯｸM-PRO"/>
                <a:ea typeface="HG丸ｺﾞｼｯｸM-PRO"/>
                <a:cs typeface="HG丸ｺﾞｼｯｸM-PRO"/>
              </a:rPr>
              <a:t>自治活動</a:t>
            </a:r>
          </a:p>
        </p:txBody>
      </p:sp>
      <p:sp>
        <p:nvSpPr>
          <p:cNvPr id="2" name="テキスト ボックス 1"/>
          <p:cNvSpPr txBox="1"/>
          <p:nvPr/>
        </p:nvSpPr>
        <p:spPr>
          <a:xfrm>
            <a:off x="331324" y="3103244"/>
            <a:ext cx="4335020" cy="270542"/>
          </a:xfrm>
          <a:prstGeom prst="rect">
            <a:avLst/>
          </a:prstGeom>
          <a:noFill/>
        </p:spPr>
        <p:txBody>
          <a:bodyPr wrap="square" lIns="69807" tIns="34903" rIns="69807" bIns="34903" rtlCol="0">
            <a:spAutoFit/>
          </a:bodyPr>
          <a:lstStyle/>
          <a:p>
            <a:endParaRPr kumimoji="1" lang="ja-JP" altLang="en-US" dirty="0"/>
          </a:p>
        </p:txBody>
      </p:sp>
      <p:sp>
        <p:nvSpPr>
          <p:cNvPr id="7" name="正方形/長方形 6"/>
          <p:cNvSpPr/>
          <p:nvPr/>
        </p:nvSpPr>
        <p:spPr>
          <a:xfrm>
            <a:off x="237442" y="2764403"/>
            <a:ext cx="5052645" cy="3025142"/>
          </a:xfrm>
          <a:prstGeom prst="rect">
            <a:avLst/>
          </a:prstGeom>
          <a:ln w="50800">
            <a:solidFill>
              <a:srgbClr val="E7434A"/>
            </a:solidFill>
          </a:ln>
        </p:spPr>
        <p:txBody>
          <a:bodyPr wrap="square" lIns="69807" tIns="34903" rIns="69807" bIns="34903">
            <a:spAutoFit/>
          </a:bodyPr>
          <a:lstStyle/>
          <a:p>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寮長（</a:t>
            </a:r>
            <a:r>
              <a:rPr lang="en-US" altLang="ja-JP" sz="1200" b="1" dirty="0">
                <a:latin typeface="HG丸ｺﾞｼｯｸM-PRO"/>
                <a:ea typeface="HG丸ｺﾞｼｯｸM-PRO"/>
                <a:cs typeface="HG丸ｺﾞｼｯｸM-PRO"/>
              </a:rPr>
              <a:t>1</a:t>
            </a:r>
            <a:r>
              <a:rPr lang="ja-JP" altLang="ja-JP" sz="1200" b="1" dirty="0">
                <a:latin typeface="HG丸ｺﾞｼｯｸM-PRO"/>
                <a:ea typeface="HG丸ｺﾞｼｯｸM-PRO"/>
                <a:cs typeface="HG丸ｺﾞｼｯｸM-PRO"/>
              </a:rPr>
              <a:t>名）</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の全体を把握し、寮行事の日程調整や理事との連絡などを行います。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総務係（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ja-JP" sz="1200" dirty="0">
                <a:latin typeface="HG丸ｺﾞｼｯｸM-PRO"/>
                <a:ea typeface="HG丸ｺﾞｼｯｸM-PRO"/>
                <a:cs typeface="HG丸ｺﾞｼｯｸM-PRO"/>
              </a:rPr>
              <a:t>寮生集会の</a:t>
            </a:r>
            <a:r>
              <a:rPr lang="ja-JP" altLang="en-US" sz="1200" dirty="0">
                <a:latin typeface="HG丸ｺﾞｼｯｸM-PRO"/>
                <a:ea typeface="HG丸ｺﾞｼｯｸM-PRO"/>
                <a:cs typeface="HG丸ｺﾞｼｯｸM-PRO"/>
              </a:rPr>
              <a:t>日程調整や</a:t>
            </a:r>
            <a:r>
              <a:rPr lang="ja-JP" altLang="ja-JP" sz="1200" dirty="0">
                <a:latin typeface="HG丸ｺﾞｼｯｸM-PRO"/>
                <a:ea typeface="HG丸ｺﾞｼｯｸM-PRO"/>
                <a:cs typeface="HG丸ｺﾞｼｯｸM-PRO"/>
              </a:rPr>
              <a:t>司会、入寮募集活動を行います。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学</a:t>
            </a:r>
            <a:r>
              <a:rPr lang="en-US" altLang="ja-JP" sz="1200" b="1" dirty="0">
                <a:latin typeface="HG丸ｺﾞｼｯｸM-PRO"/>
                <a:ea typeface="HG丸ｺﾞｼｯｸM-PRO"/>
                <a:cs typeface="HG丸ｺﾞｼｯｸM-PRO"/>
              </a:rPr>
              <a:t>Y</a:t>
            </a:r>
            <a:r>
              <a:rPr lang="ja-JP" altLang="ja-JP" sz="1200" b="1" dirty="0">
                <a:latin typeface="HG丸ｺﾞｼｯｸM-PRO"/>
                <a:ea typeface="HG丸ｺﾞｼｯｸM-PRO"/>
                <a:cs typeface="HG丸ｺﾞｼｯｸM-PRO"/>
              </a:rPr>
              <a:t>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ja-JP" sz="1200" dirty="0">
                <a:latin typeface="HG丸ｺﾞｼｯｸM-PRO"/>
                <a:ea typeface="HG丸ｺﾞｼｯｸM-PRO"/>
                <a:cs typeface="HG丸ｺﾞｼｯｸM-PRO"/>
              </a:rPr>
              <a:t>九州地区を始めとする学生</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活動の運営や他大学の学生</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との話し合いを行います。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会計係（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ja-JP" sz="1200" dirty="0">
                <a:latin typeface="HG丸ｺﾞｼｯｸM-PRO"/>
                <a:ea typeface="HG丸ｺﾞｼｯｸM-PRO"/>
                <a:cs typeface="HG丸ｺﾞｼｯｸM-PRO"/>
              </a:rPr>
              <a:t>寮の</a:t>
            </a:r>
            <a:r>
              <a:rPr lang="en-US" altLang="ja-JP" sz="1200" dirty="0">
                <a:latin typeface="HG丸ｺﾞｼｯｸM-PRO"/>
                <a:ea typeface="HG丸ｺﾞｼｯｸM-PRO"/>
                <a:cs typeface="HG丸ｺﾞｼｯｸM-PRO"/>
              </a:rPr>
              <a:t>1</a:t>
            </a:r>
            <a:r>
              <a:rPr lang="ja-JP" altLang="ja-JP" sz="1200" dirty="0">
                <a:latin typeface="HG丸ｺﾞｼｯｸM-PRO"/>
                <a:ea typeface="HG丸ｺﾞｼｯｸM-PRO"/>
                <a:cs typeface="HG丸ｺﾞｼｯｸM-PRO"/>
              </a:rPr>
              <a:t>年間の予算を立て、寮生から毎月の寮費を徴収し、寮で使用するお金の出入れを管理します。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情報係（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en-US" sz="1200" dirty="0">
                <a:latin typeface="HG丸ｺﾞｼｯｸM-PRO"/>
                <a:ea typeface="HG丸ｺﾞｼｯｸM-PRO"/>
                <a:cs typeface="HG丸ｺﾞｼｯｸM-PRO"/>
              </a:rPr>
              <a:t>一麦寮</a:t>
            </a:r>
            <a:r>
              <a:rPr lang="en-US" altLang="ja-JP" sz="1200" dirty="0">
                <a:latin typeface="HG丸ｺﾞｼｯｸM-PRO"/>
                <a:ea typeface="HG丸ｺﾞｼｯｸM-PRO"/>
                <a:cs typeface="HG丸ｺﾞｼｯｸM-PRO"/>
              </a:rPr>
              <a:t>OB</a:t>
            </a:r>
            <a:r>
              <a:rPr lang="ja-JP" altLang="ja-JP"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OG</a:t>
            </a:r>
            <a:r>
              <a:rPr lang="ja-JP" altLang="ja-JP" sz="1200" dirty="0">
                <a:latin typeface="HG丸ｺﾞｼｯｸM-PRO"/>
                <a:ea typeface="HG丸ｺﾞｼｯｸM-PRO"/>
                <a:cs typeface="HG丸ｺﾞｼｯｸM-PRO"/>
              </a:rPr>
              <a:t>からの寄付金や連絡先の管理、会報の発送作業などを担当します。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環境・備品係（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ja-JP" sz="1200" dirty="0">
                <a:latin typeface="HG丸ｺﾞｼｯｸM-PRO"/>
                <a:ea typeface="HG丸ｺﾞｼｯｸM-PRO"/>
                <a:cs typeface="HG丸ｺﾞｼｯｸM-PRO"/>
              </a:rPr>
              <a:t>施設の補修点検や毎週の掃除の指示を行います。また寮生活で使用する備品についての購入を行います。 </a:t>
            </a:r>
            <a:endParaRPr lang="ja-JP" altLang="en-US" sz="1200" dirty="0">
              <a:latin typeface="HG丸ｺﾞｼｯｸM-PRO"/>
              <a:ea typeface="HG丸ｺﾞｼｯｸM-PRO"/>
              <a:cs typeface="HG丸ｺﾞｼｯｸM-PRO"/>
            </a:endParaRPr>
          </a:p>
        </p:txBody>
      </p:sp>
      <p:sp>
        <p:nvSpPr>
          <p:cNvPr id="8" name="正方形/長方形 7"/>
          <p:cNvSpPr/>
          <p:nvPr/>
        </p:nvSpPr>
        <p:spPr>
          <a:xfrm>
            <a:off x="237442" y="5994806"/>
            <a:ext cx="3089489" cy="809151"/>
          </a:xfrm>
          <a:prstGeom prst="rect">
            <a:avLst/>
          </a:prstGeom>
        </p:spPr>
        <p:txBody>
          <a:bodyPr wrap="square" lIns="69807" tIns="34903" rIns="69807" bIns="34903">
            <a:spAutoFit/>
          </a:bodyPr>
          <a:lstStyle/>
          <a:p>
            <a:r>
              <a:rPr lang="ja-JP" altLang="ja-JP" sz="1200" dirty="0">
                <a:latin typeface="HG丸ｺﾞｼｯｸM-PRO"/>
                <a:ea typeface="HG丸ｺﾞｼｯｸM-PRO"/>
                <a:cs typeface="HG丸ｺﾞｼｯｸM-PRO"/>
              </a:rPr>
              <a:t>寮長以外の係については、</a:t>
            </a:r>
            <a:r>
              <a:rPr lang="en-US" altLang="ja-JP" sz="1200" dirty="0">
                <a:latin typeface="HG丸ｺﾞｼｯｸM-PRO"/>
                <a:ea typeface="HG丸ｺﾞｼｯｸM-PRO"/>
                <a:cs typeface="HG丸ｺﾞｼｯｸM-PRO"/>
              </a:rPr>
              <a:t>2</a:t>
            </a:r>
            <a:r>
              <a:rPr lang="ja-JP" altLang="ja-JP" sz="1200" dirty="0">
                <a:latin typeface="HG丸ｺﾞｼｯｸM-PRO"/>
                <a:ea typeface="HG丸ｺﾞｼｯｸM-PRO"/>
                <a:cs typeface="HG丸ｺﾞｼｯｸM-PRO"/>
              </a:rPr>
              <a:t>名で担当することになっており、新入寮生と在寮生が担当することで</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新入寮生でも問題なく係の仕事を全うできる仕組みになって</a:t>
            </a:r>
            <a:r>
              <a:rPr lang="ja-JP" altLang="en-US" sz="1200" dirty="0">
                <a:latin typeface="HG丸ｺﾞｼｯｸM-PRO"/>
                <a:ea typeface="HG丸ｺﾞｼｯｸM-PRO"/>
                <a:cs typeface="HG丸ｺﾞｼｯｸM-PRO"/>
              </a:rPr>
              <a:t>い</a:t>
            </a:r>
            <a:r>
              <a:rPr lang="ja-JP" altLang="ja-JP" sz="1200" dirty="0">
                <a:latin typeface="HG丸ｺﾞｼｯｸM-PRO"/>
                <a:ea typeface="HG丸ｺﾞｼｯｸM-PRO"/>
                <a:cs typeface="HG丸ｺﾞｼｯｸM-PRO"/>
              </a:rPr>
              <a:t>ます。</a:t>
            </a:r>
          </a:p>
        </p:txBody>
      </p:sp>
      <p:sp>
        <p:nvSpPr>
          <p:cNvPr id="4" name="スライド番号プレースホルダー 3"/>
          <p:cNvSpPr>
            <a:spLocks noGrp="1"/>
          </p:cNvSpPr>
          <p:nvPr>
            <p:ph type="sldNum" sz="quarter" idx="12"/>
          </p:nvPr>
        </p:nvSpPr>
        <p:spPr/>
        <p:txBody>
          <a:bodyPr/>
          <a:lstStyle/>
          <a:p>
            <a:fld id="{92A12743-32E8-C54C-B5C8-D195C40BE649}" type="slidenum">
              <a:rPr kumimoji="1" lang="ja-JP" altLang="en-US" smtClean="0"/>
              <a:t>11</a:t>
            </a:fld>
            <a:endParaRPr kumimoji="1" lang="ja-JP" altLang="en-US"/>
          </a:p>
        </p:txBody>
      </p:sp>
      <p:grpSp>
        <p:nvGrpSpPr>
          <p:cNvPr id="18" name="図形グループ 17"/>
          <p:cNvGrpSpPr/>
          <p:nvPr/>
        </p:nvGrpSpPr>
        <p:grpSpPr>
          <a:xfrm>
            <a:off x="2" y="0"/>
            <a:ext cx="5486400" cy="552426"/>
            <a:chOff x="2" y="0"/>
            <a:chExt cx="5486400" cy="552426"/>
          </a:xfrm>
        </p:grpSpPr>
        <p:grpSp>
          <p:nvGrpSpPr>
            <p:cNvPr id="10" name="図形グループ 9"/>
            <p:cNvGrpSpPr/>
            <p:nvPr/>
          </p:nvGrpSpPr>
          <p:grpSpPr>
            <a:xfrm>
              <a:off x="2" y="0"/>
              <a:ext cx="5486400" cy="540579"/>
              <a:chOff x="2" y="0"/>
              <a:chExt cx="5486400" cy="540579"/>
            </a:xfrm>
          </p:grpSpPr>
          <p:grpSp>
            <p:nvGrpSpPr>
              <p:cNvPr id="11" name="図形グループ 10"/>
              <p:cNvGrpSpPr/>
              <p:nvPr/>
            </p:nvGrpSpPr>
            <p:grpSpPr>
              <a:xfrm>
                <a:off x="2" y="0"/>
                <a:ext cx="5486400" cy="540579"/>
                <a:chOff x="2" y="0"/>
                <a:chExt cx="5486400" cy="540579"/>
              </a:xfrm>
            </p:grpSpPr>
            <p:grpSp>
              <p:nvGrpSpPr>
                <p:cNvPr id="13" name="図形グループ 12"/>
                <p:cNvGrpSpPr/>
                <p:nvPr/>
              </p:nvGrpSpPr>
              <p:grpSpPr>
                <a:xfrm>
                  <a:off x="2" y="0"/>
                  <a:ext cx="5486400" cy="540579"/>
                  <a:chOff x="2" y="0"/>
                  <a:chExt cx="5486400" cy="540579"/>
                </a:xfrm>
              </p:grpSpPr>
              <p:sp>
                <p:nvSpPr>
                  <p:cNvPr id="15" name="正方形/長方形 14"/>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tx1"/>
                        </a:solidFill>
                        <a:latin typeface="HG丸ｺﾞｼｯｸM-PRO"/>
                        <a:ea typeface="HG丸ｺﾞｼｯｸM-PRO"/>
                        <a:cs typeface="HG丸ｺﾞｼｯｸM-PRO"/>
                      </a:rPr>
                      <a:t>4</a:t>
                    </a:r>
                    <a:r>
                      <a:rPr lang="en-US" altLang="ja-JP" sz="2100" dirty="0">
                        <a:solidFill>
                          <a:schemeClr val="tx1"/>
                        </a:solidFill>
                        <a:latin typeface="HG丸ｺﾞｼｯｸM-PRO"/>
                        <a:ea typeface="HG丸ｺﾞｼｯｸM-PRO"/>
                        <a:cs typeface="HG丸ｺﾞｼｯｸM-PRO"/>
                      </a:rPr>
                      <a:t>. </a:t>
                    </a:r>
                    <a:r>
                      <a:rPr lang="ja-JP" altLang="en-US" sz="2100" dirty="0">
                        <a:solidFill>
                          <a:schemeClr val="tx1"/>
                        </a:solidFill>
                        <a:latin typeface="HG丸ｺﾞｼｯｸM-PRO"/>
                        <a:ea typeface="HG丸ｺﾞｼｯｸM-PRO"/>
                        <a:cs typeface="HG丸ｺﾞｼｯｸM-PRO"/>
                      </a:rPr>
                      <a:t>寮の</a:t>
                    </a:r>
                    <a:r>
                      <a:rPr lang="en-US" altLang="en-US" sz="2100" dirty="0">
                        <a:solidFill>
                          <a:schemeClr val="tx1"/>
                        </a:solidFill>
                        <a:latin typeface="HG丸ｺﾞｼｯｸM-PRO"/>
                        <a:ea typeface="HG丸ｺﾞｼｯｸM-PRO"/>
                        <a:cs typeface="HG丸ｺﾞｼｯｸM-PRO"/>
                      </a:rPr>
                      <a:t>生活</a:t>
                    </a:r>
                    <a:endParaRPr lang="ja-JP" altLang="en-US" sz="2100" dirty="0">
                      <a:solidFill>
                        <a:schemeClr val="tx1"/>
                      </a:solidFill>
                      <a:latin typeface="HG丸ｺﾞｼｯｸM-PRO"/>
                      <a:ea typeface="HG丸ｺﾞｼｯｸM-PRO"/>
                      <a:cs typeface="HG丸ｺﾞｼｯｸM-PRO"/>
                    </a:endParaRPr>
                  </a:p>
                </p:txBody>
              </p:sp>
              <p:sp>
                <p:nvSpPr>
                  <p:cNvPr id="16" name="正方形/長方形 15"/>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正方形/長方形 13"/>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5" name="図 4" descr="c3deb40c0592977b3b810b3632d2278a6_37722280_190524_0001.jpg"/>
          <p:cNvPicPr>
            <a:picLocks noChangeAspect="1"/>
          </p:cNvPicPr>
          <p:nvPr/>
        </p:nvPicPr>
        <p:blipFill rotWithShape="1">
          <a:blip r:embed="rId3">
            <a:extLst>
              <a:ext uri="{28A0092B-C50C-407E-A947-70E740481C1C}">
                <a14:useLocalDpi xmlns:a14="http://schemas.microsoft.com/office/drawing/2010/main" val="0"/>
              </a:ext>
            </a:extLst>
          </a:blip>
          <a:srcRect l="6039" t="8261" r="14947" b="9393"/>
          <a:stretch/>
        </p:blipFill>
        <p:spPr>
          <a:xfrm>
            <a:off x="3314477" y="5852420"/>
            <a:ext cx="1685912" cy="1317156"/>
          </a:xfrm>
          <a:prstGeom prst="rect">
            <a:avLst/>
          </a:prstGeom>
          <a:ln>
            <a:noFill/>
          </a:ln>
          <a:effectLst>
            <a:softEdge rad="112500"/>
          </a:effectLst>
        </p:spPr>
      </p:pic>
    </p:spTree>
    <p:extLst>
      <p:ext uri="{BB962C8B-B14F-4D97-AF65-F5344CB8AC3E}">
        <p14:creationId xmlns:p14="http://schemas.microsoft.com/office/powerpoint/2010/main" val="2285695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10935" y="556747"/>
            <a:ext cx="4316203"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4</a:t>
            </a:r>
            <a:r>
              <a:rPr lang="en-US" altLang="ja-JP" sz="1800" dirty="0">
                <a:latin typeface="HG丸ｺﾞｼｯｸM-PRO"/>
                <a:ea typeface="HG丸ｺﾞｼｯｸM-PRO"/>
                <a:cs typeface="HG丸ｺﾞｼｯｸM-PRO"/>
              </a:rPr>
              <a:t>.2. </a:t>
            </a:r>
            <a:r>
              <a:rPr lang="ja-JP" altLang="en-US" sz="1800" dirty="0">
                <a:latin typeface="HG丸ｺﾞｼｯｸM-PRO"/>
                <a:ea typeface="HG丸ｺﾞｼｯｸM-PRO"/>
                <a:cs typeface="HG丸ｺﾞｼｯｸM-PRO"/>
              </a:rPr>
              <a:t>聖書研究会・寮生集会</a:t>
            </a:r>
          </a:p>
        </p:txBody>
      </p:sp>
      <p:sp>
        <p:nvSpPr>
          <p:cNvPr id="7" name="正方形/長方形 6"/>
          <p:cNvSpPr/>
          <p:nvPr/>
        </p:nvSpPr>
        <p:spPr>
          <a:xfrm>
            <a:off x="184503" y="904234"/>
            <a:ext cx="4199478" cy="1178483"/>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　一麦寮では週に</a:t>
            </a:r>
            <a:r>
              <a:rPr lang="en-US" altLang="ja-JP" sz="1200" dirty="0">
                <a:latin typeface="HG丸ｺﾞｼｯｸM-PRO"/>
                <a:ea typeface="HG丸ｺﾞｼｯｸM-PRO"/>
                <a:cs typeface="HG丸ｺﾞｼｯｸM-PRO"/>
              </a:rPr>
              <a:t>2</a:t>
            </a:r>
            <a:r>
              <a:rPr lang="ja-JP" altLang="en-US" sz="1200" dirty="0">
                <a:latin typeface="HG丸ｺﾞｼｯｸM-PRO"/>
                <a:ea typeface="HG丸ｺﾞｼｯｸM-PRO"/>
                <a:cs typeface="HG丸ｺﾞｼｯｸM-PRO"/>
              </a:rPr>
              <a:t>回寮生全員が集まる機会（聖書研究会と寮生集会</a:t>
            </a:r>
            <a:r>
              <a:rPr lang="en-US" altLang="ja-JP" sz="1200" dirty="0">
                <a:latin typeface="HG丸ｺﾞｼｯｸM-PRO"/>
                <a:ea typeface="HG丸ｺﾞｼｯｸM-PRO"/>
                <a:cs typeface="HG丸ｺﾞｼｯｸM-PRO"/>
              </a:rPr>
              <a:t>)</a:t>
            </a:r>
            <a:r>
              <a:rPr lang="ja-JP" altLang="en-US" sz="1200" dirty="0">
                <a:latin typeface="HG丸ｺﾞｼｯｸM-PRO"/>
                <a:ea typeface="HG丸ｺﾞｼｯｸM-PRO"/>
                <a:cs typeface="HG丸ｺﾞｼｯｸM-PRO"/>
              </a:rPr>
              <a:t>があります。</a:t>
            </a:r>
          </a:p>
          <a:p>
            <a:r>
              <a:rPr lang="ja-JP" altLang="en-US" sz="1200" dirty="0">
                <a:latin typeface="HG丸ｺﾞｼｯｸM-PRO"/>
                <a:ea typeface="HG丸ｺﾞｼｯｸM-PRO"/>
                <a:cs typeface="HG丸ｺﾞｼｯｸM-PRO"/>
              </a:rPr>
              <a:t>　これには寮生は原則全員参加ですが、この機会を通じて寮生たちの絆が強まっています。 </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pPr marL="218145" indent="-218145">
              <a:buFont typeface="ヒラギノ角ゴ ProN W3"/>
              <a:buChar char="※"/>
            </a:pPr>
            <a:r>
              <a:rPr lang="ja-JP" altLang="en-US" sz="1200" dirty="0">
                <a:latin typeface="HG丸ｺﾞｼｯｸM-PRO"/>
                <a:ea typeface="HG丸ｺﾞｼｯｸM-PRO"/>
                <a:cs typeface="HG丸ｺﾞｼｯｸM-PRO"/>
              </a:rPr>
              <a:t>夏休みや春休みなど</a:t>
            </a:r>
            <a:r>
              <a:rPr lang="ja-JP" altLang="en-US" sz="1200" dirty="0">
                <a:solidFill>
                  <a:srgbClr val="FF0000"/>
                </a:solidFill>
                <a:latin typeface="HG丸ｺﾞｼｯｸM-PRO"/>
                <a:ea typeface="HG丸ｺﾞｼｯｸM-PRO"/>
                <a:cs typeface="HG丸ｺﾞｼｯｸM-PRO"/>
              </a:rPr>
              <a:t>大学の休業期間や祝日は原則お休み</a:t>
            </a:r>
            <a:endParaRPr lang="ja-JP" altLang="en-US" sz="1200" dirty="0">
              <a:latin typeface="HG丸ｺﾞｼｯｸM-PRO"/>
              <a:ea typeface="HG丸ｺﾞｼｯｸM-PRO"/>
              <a:cs typeface="HG丸ｺﾞｼｯｸM-PRO"/>
            </a:endParaRPr>
          </a:p>
        </p:txBody>
      </p:sp>
      <p:sp>
        <p:nvSpPr>
          <p:cNvPr id="8" name="正方形/長方形 7"/>
          <p:cNvSpPr/>
          <p:nvPr/>
        </p:nvSpPr>
        <p:spPr>
          <a:xfrm>
            <a:off x="184503" y="2222611"/>
            <a:ext cx="5231332" cy="3394474"/>
          </a:xfrm>
          <a:prstGeom prst="rect">
            <a:avLst/>
          </a:prstGeom>
          <a:ln w="50800">
            <a:solidFill>
              <a:srgbClr val="E7434A"/>
            </a:solidFill>
          </a:ln>
        </p:spPr>
        <p:txBody>
          <a:bodyPr wrap="square" lIns="69807" tIns="34903" rIns="69807" bIns="34903">
            <a:spAutoFit/>
          </a:bodyPr>
          <a:lstStyle/>
          <a:p>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聖書研究会</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毎週月曜日の夜</a:t>
            </a:r>
            <a:r>
              <a:rPr lang="en-US" altLang="ja-JP" sz="1200" dirty="0">
                <a:latin typeface="HG丸ｺﾞｼｯｸM-PRO"/>
                <a:ea typeface="HG丸ｺﾞｼｯｸM-PRO"/>
                <a:cs typeface="HG丸ｺﾞｼｯｸM-PRO"/>
              </a:rPr>
              <a:t>22</a:t>
            </a:r>
            <a:r>
              <a:rPr lang="ja-JP" altLang="en-US" sz="1200" dirty="0">
                <a:latin typeface="HG丸ｺﾞｼｯｸM-PRO"/>
                <a:ea typeface="HG丸ｺﾞｼｯｸM-PRO"/>
                <a:cs typeface="HG丸ｺﾞｼｯｸM-PRO"/>
              </a:rPr>
              <a:t>時から</a:t>
            </a:r>
            <a:r>
              <a:rPr lang="en-US" altLang="ja-JP" sz="1200" dirty="0">
                <a:latin typeface="HG丸ｺﾞｼｯｸM-PRO"/>
                <a:ea typeface="HG丸ｺﾞｼｯｸM-PRO"/>
                <a:cs typeface="HG丸ｺﾞｼｯｸM-PRO"/>
              </a:rPr>
              <a:t>23</a:t>
            </a:r>
            <a:r>
              <a:rPr lang="ja-JP" altLang="en-US" sz="1200" dirty="0">
                <a:latin typeface="HG丸ｺﾞｼｯｸM-PRO"/>
                <a:ea typeface="HG丸ｺﾞｼｯｸM-PRO"/>
                <a:cs typeface="HG丸ｺﾞｼｯｸM-PRO"/>
              </a:rPr>
              <a:t>時まで、聖書の一部を取り上げ、皆でディスカッションをします。一麦寮は、キリスト教的理念をもって建てられた寮ですので、聖書研究の時間を毎週もうけていますが、ひとりひとりの自由な解釈を重んじています（</a:t>
            </a:r>
            <a:r>
              <a:rPr lang="ja-JP" altLang="ja-JP" sz="1200" dirty="0">
                <a:latin typeface="HG丸ｺﾞｼｯｸM-PRO"/>
                <a:ea typeface="HG丸ｺﾞｼｯｸM-PRO"/>
                <a:cs typeface="HG丸ｺﾞｼｯｸM-PRO"/>
              </a:rPr>
              <a:t>3</a:t>
            </a:r>
            <a:r>
              <a:rPr lang="ja-JP" altLang="en-US" sz="1200" dirty="0">
                <a:latin typeface="HG丸ｺﾞｼｯｸM-PRO"/>
                <a:ea typeface="HG丸ｺﾞｼｯｸM-PRO"/>
                <a:cs typeface="HG丸ｺﾞｼｯｸM-PRO"/>
              </a:rPr>
              <a:t>から</a:t>
            </a:r>
            <a:r>
              <a:rPr lang="ja-JP" altLang="ja-JP" sz="1200" dirty="0">
                <a:latin typeface="HG丸ｺﾞｼｯｸM-PRO"/>
                <a:ea typeface="HG丸ｺﾞｼｯｸM-PRO"/>
                <a:cs typeface="HG丸ｺﾞｼｯｸM-PRO"/>
              </a:rPr>
              <a:t>5</a:t>
            </a:r>
            <a:r>
              <a:rPr lang="ja-JP" altLang="en-US" sz="1200" dirty="0">
                <a:latin typeface="HG丸ｺﾞｼｯｸM-PRO"/>
                <a:ea typeface="HG丸ｺﾞｼｯｸM-PRO"/>
                <a:cs typeface="HG丸ｺﾞｼｯｸM-PRO"/>
              </a:rPr>
              <a:t>頁を参照）。聖書の知識はもちろん、寮生同士の個性や考え方を知ることのできる貴重な時間でもあります。ちなみに、現在クリスチャンの寮生はおりません。</a:t>
            </a:r>
          </a:p>
          <a:p>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寮生集会</a:t>
            </a:r>
            <a:br>
              <a:rPr lang="en-US" altLang="ja-JP" sz="1200" dirty="0">
                <a:latin typeface="HG丸ｺﾞｼｯｸM-PRO"/>
                <a:ea typeface="HG丸ｺﾞｼｯｸM-PRO"/>
                <a:cs typeface="HG丸ｺﾞｼｯｸM-PRO"/>
              </a:rPr>
            </a:br>
            <a:r>
              <a:rPr lang="ja-JP" altLang="ja-JP" sz="1200" dirty="0">
                <a:latin typeface="HG丸ｺﾞｼｯｸM-PRO"/>
                <a:ea typeface="HG丸ｺﾞｼｯｸM-PRO"/>
                <a:cs typeface="HG丸ｺﾞｼｯｸM-PRO"/>
              </a:rPr>
              <a:t>毎週木曜日の</a:t>
            </a:r>
            <a:r>
              <a:rPr lang="ja-JP" altLang="en-US" sz="1200" dirty="0">
                <a:latin typeface="HG丸ｺﾞｼｯｸM-PRO"/>
                <a:ea typeface="HG丸ｺﾞｼｯｸM-PRO"/>
                <a:cs typeface="HG丸ｺﾞｼｯｸM-PRO"/>
              </a:rPr>
              <a:t>夜</a:t>
            </a:r>
            <a:r>
              <a:rPr lang="en-US" altLang="ja-JP" sz="1200" dirty="0">
                <a:latin typeface="HG丸ｺﾞｼｯｸM-PRO"/>
                <a:ea typeface="HG丸ｺﾞｼｯｸM-PRO"/>
                <a:cs typeface="HG丸ｺﾞｼｯｸM-PRO"/>
              </a:rPr>
              <a:t>22</a:t>
            </a:r>
            <a:r>
              <a:rPr lang="ja-JP" altLang="ja-JP" sz="1200" dirty="0">
                <a:latin typeface="HG丸ｺﾞｼｯｸM-PRO"/>
                <a:ea typeface="HG丸ｺﾞｼｯｸM-PRO"/>
                <a:cs typeface="HG丸ｺﾞｼｯｸM-PRO"/>
              </a:rPr>
              <a:t>時から</a:t>
            </a:r>
            <a:r>
              <a:rPr lang="en-US" altLang="ja-JP" sz="1200" dirty="0">
                <a:latin typeface="HG丸ｺﾞｼｯｸM-PRO"/>
                <a:ea typeface="HG丸ｺﾞｼｯｸM-PRO"/>
                <a:cs typeface="HG丸ｺﾞｼｯｸM-PRO"/>
              </a:rPr>
              <a:t>23</a:t>
            </a:r>
            <a:r>
              <a:rPr lang="ja-JP" altLang="en-US" sz="1200" dirty="0">
                <a:latin typeface="HG丸ｺﾞｼｯｸM-PRO"/>
                <a:ea typeface="HG丸ｺﾞｼｯｸM-PRO"/>
                <a:cs typeface="HG丸ｺﾞｼｯｸM-PRO"/>
              </a:rPr>
              <a:t>時まで</a:t>
            </a:r>
            <a:r>
              <a:rPr lang="ja-JP" altLang="ja-JP" sz="1200" dirty="0">
                <a:latin typeface="HG丸ｺﾞｼｯｸM-PRO"/>
                <a:ea typeface="HG丸ｺﾞｼｯｸM-PRO"/>
                <a:cs typeface="HG丸ｺﾞｼｯｸM-PRO"/>
              </a:rPr>
              <a:t>、集会があります。毎週</a:t>
            </a:r>
            <a:r>
              <a:rPr lang="en-US" altLang="ja-JP" sz="1200" dirty="0">
                <a:latin typeface="HG丸ｺﾞｼｯｸM-PRO"/>
                <a:ea typeface="HG丸ｺﾞｼｯｸM-PRO"/>
                <a:cs typeface="HG丸ｺﾞｼｯｸM-PRO"/>
              </a:rPr>
              <a:t>1</a:t>
            </a:r>
            <a:r>
              <a:rPr lang="ja-JP" altLang="ja-JP" sz="1200" dirty="0">
                <a:latin typeface="HG丸ｺﾞｼｯｸM-PRO"/>
                <a:ea typeface="HG丸ｺﾞｼｯｸM-PRO"/>
                <a:cs typeface="HG丸ｺﾞｼｯｸM-PRO"/>
              </a:rPr>
              <a:t>人ずつ担当で持ちまわってやっています。それぞれ自由な事をしています。たとえば、自己紹介をしたり、ゲームをしたりしています。普段、知らない寮生の一面を知るチャンスになったりして、とても楽しいひと時です。</a:t>
            </a:r>
            <a:br>
              <a:rPr lang="en-US" altLang="ja-JP" sz="1200" dirty="0">
                <a:latin typeface="HG丸ｺﾞｼｯｸM-PRO"/>
                <a:ea typeface="HG丸ｺﾞｼｯｸM-PRO"/>
                <a:cs typeface="HG丸ｺﾞｼｯｸM-PRO"/>
              </a:rPr>
            </a:br>
            <a:br>
              <a:rPr lang="en-US" altLang="ja-JP" sz="1200" dirty="0">
                <a:latin typeface="HG丸ｺﾞｼｯｸM-PRO"/>
                <a:ea typeface="HG丸ｺﾞｼｯｸM-PRO"/>
                <a:cs typeface="HG丸ｺﾞｼｯｸM-PRO"/>
              </a:rPr>
            </a:br>
            <a:r>
              <a:rPr lang="en-US" altLang="ja-JP" sz="1200"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掃除、事務連絡</a:t>
            </a:r>
            <a:br>
              <a:rPr lang="en-US" altLang="ja-JP" sz="1200" dirty="0">
                <a:latin typeface="HG丸ｺﾞｼｯｸM-PRO"/>
                <a:ea typeface="HG丸ｺﾞｼｯｸM-PRO"/>
                <a:cs typeface="HG丸ｺﾞｼｯｸM-PRO"/>
              </a:rPr>
            </a:br>
            <a:r>
              <a:rPr lang="ja-JP" altLang="ja-JP" sz="1200" dirty="0">
                <a:latin typeface="HG丸ｺﾞｼｯｸM-PRO"/>
                <a:ea typeface="HG丸ｺﾞｼｯｸM-PRO"/>
                <a:cs typeface="HG丸ｺﾞｼｯｸM-PRO"/>
              </a:rPr>
              <a:t>毎週月曜日と木曜日の聖書研究会と寮生集会の前に</a:t>
            </a:r>
            <a:r>
              <a:rPr lang="ja-JP" altLang="en-US" sz="1200" dirty="0">
                <a:latin typeface="HG丸ｺﾞｼｯｸM-PRO"/>
                <a:ea typeface="HG丸ｺﾞｼｯｸM-PRO"/>
                <a:cs typeface="HG丸ｺﾞｼｯｸM-PRO"/>
              </a:rPr>
              <a:t>（夜</a:t>
            </a:r>
            <a:r>
              <a:rPr lang="en-US" altLang="ja-JP" sz="1200" dirty="0">
                <a:latin typeface="HG丸ｺﾞｼｯｸM-PRO"/>
                <a:ea typeface="HG丸ｺﾞｼｯｸM-PRO"/>
                <a:cs typeface="HG丸ｺﾞｼｯｸM-PRO"/>
              </a:rPr>
              <a:t>21</a:t>
            </a:r>
            <a:r>
              <a:rPr lang="ja-JP" altLang="en-US" sz="1200" dirty="0">
                <a:latin typeface="HG丸ｺﾞｼｯｸM-PRO"/>
                <a:ea typeface="HG丸ｺﾞｼｯｸM-PRO"/>
                <a:cs typeface="HG丸ｺﾞｼｯｸM-PRO"/>
              </a:rPr>
              <a:t>時</a:t>
            </a:r>
            <a:r>
              <a:rPr lang="en-US" altLang="ja-JP" sz="1200" dirty="0">
                <a:latin typeface="HG丸ｺﾞｼｯｸM-PRO"/>
                <a:ea typeface="HG丸ｺﾞｼｯｸM-PRO"/>
                <a:cs typeface="HG丸ｺﾞｼｯｸM-PRO"/>
              </a:rPr>
              <a:t>30</a:t>
            </a:r>
            <a:r>
              <a:rPr lang="ja-JP" altLang="en-US" sz="1200" dirty="0">
                <a:latin typeface="HG丸ｺﾞｼｯｸM-PRO"/>
                <a:ea typeface="HG丸ｺﾞｼｯｸM-PRO"/>
                <a:cs typeface="HG丸ｺﾞｼｯｸM-PRO"/>
              </a:rPr>
              <a:t>分から）</a:t>
            </a:r>
            <a:r>
              <a:rPr lang="ja-JP" altLang="ja-JP" sz="1200" dirty="0">
                <a:latin typeface="HG丸ｺﾞｼｯｸM-PRO"/>
                <a:ea typeface="HG丸ｺﾞｼｯｸM-PRO"/>
                <a:cs typeface="HG丸ｺﾞｼｯｸM-PRO"/>
              </a:rPr>
              <a:t>みんなで集まって</a:t>
            </a:r>
            <a:r>
              <a:rPr lang="en-US" altLang="ja-JP" sz="1200" dirty="0">
                <a:latin typeface="HG丸ｺﾞｼｯｸM-PRO"/>
                <a:ea typeface="HG丸ｺﾞｼｯｸM-PRO"/>
                <a:cs typeface="HG丸ｺﾞｼｯｸM-PRO"/>
              </a:rPr>
              <a:t>20</a:t>
            </a:r>
            <a:r>
              <a:rPr lang="ja-JP" altLang="ja-JP" sz="1200" dirty="0">
                <a:latin typeface="HG丸ｺﾞｼｯｸM-PRO"/>
                <a:ea typeface="HG丸ｺﾞｼｯｸM-PRO"/>
                <a:cs typeface="HG丸ｺﾞｼｯｸM-PRO"/>
              </a:rPr>
              <a:t>分間寮内の共有スペースの掃除をした後、寮の自治活動報告会を</a:t>
            </a:r>
            <a:r>
              <a:rPr lang="en-US" altLang="ja-JP" sz="1200" dirty="0">
                <a:latin typeface="HG丸ｺﾞｼｯｸM-PRO"/>
                <a:ea typeface="HG丸ｺﾞｼｯｸM-PRO"/>
                <a:cs typeface="HG丸ｺﾞｼｯｸM-PRO"/>
              </a:rPr>
              <a:t>10</a:t>
            </a:r>
            <a:r>
              <a:rPr lang="ja-JP" altLang="ja-JP" sz="1200" dirty="0">
                <a:latin typeface="HG丸ｺﾞｼｯｸM-PRO"/>
                <a:ea typeface="HG丸ｺﾞｼｯｸM-PRO"/>
                <a:cs typeface="HG丸ｺﾞｼｯｸM-PRO"/>
              </a:rPr>
              <a:t>分程度しています。</a:t>
            </a:r>
            <a:endParaRPr lang="en-US" altLang="ja-JP" sz="1200" dirty="0">
              <a:latin typeface="HG丸ｺﾞｼｯｸM-PRO"/>
              <a:ea typeface="HG丸ｺﾞｼｯｸM-PRO"/>
              <a:cs typeface="HG丸ｺﾞｼｯｸM-PRO"/>
            </a:endParaRPr>
          </a:p>
        </p:txBody>
      </p:sp>
      <p:pic>
        <p:nvPicPr>
          <p:cNvPr id="9" name="図 8"/>
          <p:cNvPicPr/>
          <p:nvPr/>
        </p:nvPicPr>
        <p:blipFill>
          <a:blip r:embed="rId3">
            <a:extLst>
              <a:ext uri="{28A0092B-C50C-407E-A947-70E740481C1C}">
                <a14:useLocalDpi xmlns:a14="http://schemas.microsoft.com/office/drawing/2010/main" val="0"/>
              </a:ext>
            </a:extLst>
          </a:blip>
          <a:stretch>
            <a:fillRect/>
          </a:stretch>
        </p:blipFill>
        <p:spPr>
          <a:xfrm>
            <a:off x="4290332" y="850278"/>
            <a:ext cx="1026725" cy="978079"/>
          </a:xfrm>
          <a:prstGeom prst="rect">
            <a:avLst/>
          </a:prstGeom>
        </p:spPr>
      </p:pic>
      <p:sp>
        <p:nvSpPr>
          <p:cNvPr id="2" name="スライド番号プレースホルダー 1"/>
          <p:cNvSpPr>
            <a:spLocks noGrp="1"/>
          </p:cNvSpPr>
          <p:nvPr>
            <p:ph type="sldNum" sz="quarter" idx="12"/>
          </p:nvPr>
        </p:nvSpPr>
        <p:spPr/>
        <p:txBody>
          <a:bodyPr/>
          <a:lstStyle/>
          <a:p>
            <a:fld id="{92A12743-32E8-C54C-B5C8-D195C40BE649}" type="slidenum">
              <a:rPr kumimoji="1" lang="ja-JP" altLang="en-US" smtClean="0"/>
              <a:t>12</a:t>
            </a:fld>
            <a:endParaRPr kumimoji="1" lang="ja-JP" altLang="en-US"/>
          </a:p>
        </p:txBody>
      </p:sp>
      <p:sp>
        <p:nvSpPr>
          <p:cNvPr id="13" name="テキスト ボックス 12"/>
          <p:cNvSpPr txBox="1"/>
          <p:nvPr/>
        </p:nvSpPr>
        <p:spPr>
          <a:xfrm>
            <a:off x="2735509" y="5926319"/>
            <a:ext cx="2581548" cy="492443"/>
          </a:xfrm>
          <a:prstGeom prst="rect">
            <a:avLst/>
          </a:prstGeom>
          <a:noFill/>
        </p:spPr>
        <p:txBody>
          <a:bodyPr wrap="square" rtlCol="0">
            <a:spAutoFit/>
          </a:bodyPr>
          <a:lstStyle/>
          <a:p>
            <a:r>
              <a:rPr kumimoji="1" lang="en-US" altLang="ja-JP" dirty="0"/>
              <a:t>◁</a:t>
            </a:r>
            <a:r>
              <a:rPr kumimoji="1" lang="ja-JP" altLang="en-US" dirty="0"/>
              <a:t>　</a:t>
            </a:r>
            <a:r>
              <a:rPr lang="en-US" altLang="en-US" dirty="0">
                <a:latin typeface="HG丸ｺﾞｼｯｸM-PRO"/>
                <a:ea typeface="HG丸ｺﾞｼｯｸM-PRO"/>
                <a:cs typeface="HG丸ｺﾞｼｯｸM-PRO"/>
              </a:rPr>
              <a:t>聖書研究</a:t>
            </a:r>
            <a:r>
              <a:rPr lang="ja-JP" altLang="en-US" dirty="0">
                <a:latin typeface="HG丸ｺﾞｼｯｸM-PRO"/>
                <a:ea typeface="HG丸ｺﾞｼｯｸM-PRO"/>
                <a:cs typeface="HG丸ｺﾞｼｯｸM-PRO"/>
              </a:rPr>
              <a:t>の様子</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寮のホールで行なっています。</a:t>
            </a:r>
            <a:endParaRPr kumimoji="1" lang="ja-JP" altLang="en-US" dirty="0">
              <a:latin typeface="HG丸ｺﾞｼｯｸM-PRO"/>
              <a:ea typeface="HG丸ｺﾞｼｯｸM-PRO"/>
              <a:cs typeface="HG丸ｺﾞｼｯｸM-PRO"/>
            </a:endParaRPr>
          </a:p>
        </p:txBody>
      </p:sp>
      <p:grpSp>
        <p:nvGrpSpPr>
          <p:cNvPr id="21" name="図形グループ 20"/>
          <p:cNvGrpSpPr/>
          <p:nvPr/>
        </p:nvGrpSpPr>
        <p:grpSpPr>
          <a:xfrm>
            <a:off x="2" y="0"/>
            <a:ext cx="5486400" cy="552426"/>
            <a:chOff x="2" y="0"/>
            <a:chExt cx="5486400" cy="552426"/>
          </a:xfrm>
        </p:grpSpPr>
        <p:grpSp>
          <p:nvGrpSpPr>
            <p:cNvPr id="22" name="図形グループ 21"/>
            <p:cNvGrpSpPr/>
            <p:nvPr/>
          </p:nvGrpSpPr>
          <p:grpSpPr>
            <a:xfrm>
              <a:off x="2" y="0"/>
              <a:ext cx="5486400" cy="540579"/>
              <a:chOff x="2" y="0"/>
              <a:chExt cx="5486400" cy="540579"/>
            </a:xfrm>
          </p:grpSpPr>
          <p:grpSp>
            <p:nvGrpSpPr>
              <p:cNvPr id="24" name="図形グループ 23"/>
              <p:cNvGrpSpPr/>
              <p:nvPr/>
            </p:nvGrpSpPr>
            <p:grpSpPr>
              <a:xfrm>
                <a:off x="2" y="0"/>
                <a:ext cx="5486400" cy="540579"/>
                <a:chOff x="2" y="0"/>
                <a:chExt cx="5486400" cy="540579"/>
              </a:xfrm>
            </p:grpSpPr>
            <p:grpSp>
              <p:nvGrpSpPr>
                <p:cNvPr id="26" name="図形グループ 25"/>
                <p:cNvGrpSpPr/>
                <p:nvPr/>
              </p:nvGrpSpPr>
              <p:grpSpPr>
                <a:xfrm>
                  <a:off x="2" y="0"/>
                  <a:ext cx="5486400" cy="540579"/>
                  <a:chOff x="2" y="0"/>
                  <a:chExt cx="5486400" cy="540579"/>
                </a:xfrm>
              </p:grpSpPr>
              <p:sp>
                <p:nvSpPr>
                  <p:cNvPr id="28" name="正方形/長方形 27"/>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9" name="正方形/長方形 28"/>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7" name="正方形/長方形 26"/>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5" name="正方形/長方形 24"/>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3" name="正方形/長方形 22"/>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4" name="図 3">
            <a:extLst>
              <a:ext uri="{FF2B5EF4-FFF2-40B4-BE49-F238E27FC236}">
                <a16:creationId xmlns:a16="http://schemas.microsoft.com/office/drawing/2014/main" id="{BF5C7DBC-50DB-46DC-9AD6-FB3062F2E882}"/>
              </a:ext>
            </a:extLst>
          </p:cNvPr>
          <p:cNvPicPr>
            <a:picLocks noChangeAspect="1"/>
          </p:cNvPicPr>
          <p:nvPr/>
        </p:nvPicPr>
        <p:blipFill rotWithShape="1">
          <a:blip r:embed="rId4"/>
          <a:srcRect l="-3870" t="30458" r="3870" b="-1507"/>
          <a:stretch/>
        </p:blipFill>
        <p:spPr>
          <a:xfrm>
            <a:off x="36199" y="5770577"/>
            <a:ext cx="2660056" cy="1417766"/>
          </a:xfrm>
          <a:prstGeom prst="rect">
            <a:avLst/>
          </a:prstGeom>
          <a:ln>
            <a:noFill/>
          </a:ln>
          <a:effectLst>
            <a:softEdge rad="112500"/>
          </a:effectLst>
        </p:spPr>
      </p:pic>
    </p:spTree>
    <p:extLst>
      <p:ext uri="{BB962C8B-B14F-4D97-AF65-F5344CB8AC3E}">
        <p14:creationId xmlns:p14="http://schemas.microsoft.com/office/powerpoint/2010/main" val="1709580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37442" y="556747"/>
            <a:ext cx="3336407"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4</a:t>
            </a:r>
            <a:r>
              <a:rPr lang="en-US" altLang="ja-JP" sz="1800" dirty="0">
                <a:latin typeface="HG丸ｺﾞｼｯｸM-PRO"/>
                <a:ea typeface="HG丸ｺﾞｼｯｸM-PRO"/>
                <a:cs typeface="HG丸ｺﾞｼｯｸM-PRO"/>
              </a:rPr>
              <a:t>.3. </a:t>
            </a:r>
            <a:r>
              <a:rPr lang="en-US" altLang="en-US" sz="1800" dirty="0" err="1">
                <a:latin typeface="HG丸ｺﾞｼｯｸM-PRO"/>
                <a:ea typeface="HG丸ｺﾞｼｯｸM-PRO"/>
                <a:cs typeface="HG丸ｺﾞｼｯｸM-PRO"/>
              </a:rPr>
              <a:t>学生YMCA</a:t>
            </a:r>
            <a:r>
              <a:rPr lang="ja-JP" altLang="en-US" sz="1800" dirty="0">
                <a:latin typeface="HG丸ｺﾞｼｯｸM-PRO"/>
                <a:ea typeface="HG丸ｺﾞｼｯｸM-PRO"/>
                <a:cs typeface="HG丸ｺﾞｼｯｸM-PRO"/>
              </a:rPr>
              <a:t>活動</a:t>
            </a:r>
          </a:p>
        </p:txBody>
      </p:sp>
      <p:sp>
        <p:nvSpPr>
          <p:cNvPr id="2" name="正方形/長方形 1"/>
          <p:cNvSpPr/>
          <p:nvPr/>
        </p:nvSpPr>
        <p:spPr>
          <a:xfrm>
            <a:off x="237442" y="936567"/>
            <a:ext cx="5056849" cy="1178483"/>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　一麦寮</a:t>
            </a:r>
            <a:r>
              <a:rPr lang="ja-JP" altLang="ja-JP" sz="1200" dirty="0">
                <a:latin typeface="HG丸ｺﾞｼｯｸM-PRO"/>
                <a:ea typeface="HG丸ｺﾞｼｯｸM-PRO"/>
                <a:cs typeface="HG丸ｺﾞｼｯｸM-PRO"/>
              </a:rPr>
              <a:t>の正式名称は「九州大学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」であり、全国各地に存在する</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の学生寮になっております。</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　一麦寮</a:t>
            </a:r>
            <a:r>
              <a:rPr lang="ja-JP" altLang="ja-JP" sz="1200" dirty="0">
                <a:latin typeface="HG丸ｺﾞｼｯｸM-PRO"/>
                <a:ea typeface="HG丸ｺﾞｼｯｸM-PRO"/>
                <a:cs typeface="HG丸ｺﾞｼｯｸM-PRO"/>
              </a:rPr>
              <a:t>以外の</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サークルおよび</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学生寮と共に、各種プログラムに参加することを学生</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活動（以下、学</a:t>
            </a:r>
            <a:r>
              <a:rPr lang="en-US" altLang="ja-JP" sz="1200" dirty="0">
                <a:latin typeface="HG丸ｺﾞｼｯｸM-PRO"/>
                <a:ea typeface="HG丸ｺﾞｼｯｸM-PRO"/>
                <a:cs typeface="HG丸ｺﾞｼｯｸM-PRO"/>
              </a:rPr>
              <a:t>Y</a:t>
            </a:r>
            <a:r>
              <a:rPr lang="ja-JP" altLang="ja-JP" sz="1200" dirty="0">
                <a:latin typeface="HG丸ｺﾞｼｯｸM-PRO"/>
                <a:ea typeface="HG丸ｺﾞｼｯｸM-PRO"/>
                <a:cs typeface="HG丸ｺﾞｼｯｸM-PRO"/>
              </a:rPr>
              <a:t>活動）といいます。</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　ここでは、学</a:t>
            </a:r>
            <a:r>
              <a:rPr lang="en-US" altLang="ja-JP" sz="1200" dirty="0">
                <a:latin typeface="HG丸ｺﾞｼｯｸM-PRO"/>
                <a:ea typeface="HG丸ｺﾞｼｯｸM-PRO"/>
                <a:cs typeface="HG丸ｺﾞｼｯｸM-PRO"/>
              </a:rPr>
              <a:t>Y</a:t>
            </a:r>
            <a:r>
              <a:rPr lang="ja-JP" altLang="en-US" sz="1200" dirty="0">
                <a:latin typeface="HG丸ｺﾞｼｯｸM-PRO"/>
                <a:ea typeface="HG丸ｺﾞｼｯｸM-PRO"/>
                <a:cs typeface="HG丸ｺﾞｼｯｸM-PRO"/>
              </a:rPr>
              <a:t>活動について、簡単にご説明します。</a:t>
            </a:r>
            <a:br>
              <a:rPr lang="en-US" altLang="ja-JP" sz="1200" dirty="0">
                <a:latin typeface="HG丸ｺﾞｼｯｸM-PRO"/>
                <a:ea typeface="HG丸ｺﾞｼｯｸM-PRO"/>
                <a:cs typeface="HG丸ｺﾞｼｯｸM-PRO"/>
              </a:rPr>
            </a:br>
            <a:endParaRPr lang="ja-JP" altLang="en-US" sz="1200" dirty="0">
              <a:latin typeface="HG丸ｺﾞｼｯｸM-PRO"/>
              <a:ea typeface="HG丸ｺﾞｼｯｸM-PRO"/>
              <a:cs typeface="HG丸ｺﾞｼｯｸM-PRO"/>
            </a:endParaRPr>
          </a:p>
        </p:txBody>
      </p:sp>
      <p:sp>
        <p:nvSpPr>
          <p:cNvPr id="4" name="正方形/長方形 3"/>
          <p:cNvSpPr/>
          <p:nvPr/>
        </p:nvSpPr>
        <p:spPr>
          <a:xfrm>
            <a:off x="98794" y="2006408"/>
            <a:ext cx="5331168" cy="3394474"/>
          </a:xfrm>
          <a:prstGeom prst="rect">
            <a:avLst/>
          </a:prstGeom>
          <a:ln w="50800">
            <a:solidFill>
              <a:srgbClr val="E7434A"/>
            </a:solidFill>
          </a:ln>
        </p:spPr>
        <p:txBody>
          <a:bodyPr wrap="square" lIns="69807" tIns="34903" rIns="69807" bIns="34903">
            <a:spAutoFit/>
          </a:bodyPr>
          <a:lstStyle/>
          <a:p>
            <a:r>
              <a:rPr lang="ja-JP" altLang="ja-JP" sz="1200" b="1" dirty="0">
                <a:latin typeface="HG丸ｺﾞｼｯｸM-PRO"/>
                <a:ea typeface="HG丸ｺﾞｼｯｸM-PRO"/>
                <a:cs typeface="HG丸ｺﾞｼｯｸM-PRO"/>
              </a:rPr>
              <a:t>◆九州地区</a:t>
            </a:r>
            <a:r>
              <a:rPr lang="ja-JP" altLang="en-US" sz="1200" b="1" dirty="0">
                <a:latin typeface="HG丸ｺﾞｼｯｸM-PRO"/>
                <a:ea typeface="HG丸ｺﾞｼｯｸM-PRO"/>
                <a:cs typeface="HG丸ｺﾞｼｯｸM-PRO"/>
              </a:rPr>
              <a:t>の学</a:t>
            </a:r>
            <a:r>
              <a:rPr lang="en-US" altLang="ja-JP" sz="1200" b="1" dirty="0">
                <a:latin typeface="HG丸ｺﾞｼｯｸM-PRO"/>
                <a:ea typeface="HG丸ｺﾞｼｯｸM-PRO"/>
                <a:cs typeface="HG丸ｺﾞｼｯｸM-PRO"/>
              </a:rPr>
              <a:t>Y</a:t>
            </a:r>
            <a:r>
              <a:rPr lang="ja-JP" altLang="en-US" sz="1200" b="1" dirty="0">
                <a:latin typeface="HG丸ｺﾞｼｯｸM-PRO"/>
                <a:ea typeface="HG丸ｺﾞｼｯｸM-PRO"/>
                <a:cs typeface="HG丸ｺﾞｼｯｸM-PRO"/>
              </a:rPr>
              <a:t>活動</a:t>
            </a:r>
            <a:endParaRPr lang="en-US" altLang="ja-JP" sz="1200" b="1"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一麦寮</a:t>
            </a:r>
            <a:r>
              <a:rPr lang="ja-JP" altLang="ja-JP" sz="1200" dirty="0">
                <a:latin typeface="HG丸ｺﾞｼｯｸM-PRO"/>
                <a:ea typeface="HG丸ｺﾞｼｯｸM-PRO"/>
                <a:cs typeface="HG丸ｺﾞｼｯｸM-PRO"/>
              </a:rPr>
              <a:t>は九州地区の学</a:t>
            </a:r>
            <a:r>
              <a:rPr lang="en-US" altLang="ja-JP" sz="1200" dirty="0">
                <a:latin typeface="HG丸ｺﾞｼｯｸM-PRO"/>
                <a:ea typeface="HG丸ｺﾞｼｯｸM-PRO"/>
                <a:cs typeface="HG丸ｺﾞｼｯｸM-PRO"/>
              </a:rPr>
              <a:t>Y</a:t>
            </a:r>
            <a:r>
              <a:rPr lang="ja-JP" altLang="ja-JP" sz="1200" dirty="0">
                <a:latin typeface="HG丸ｺﾞｼｯｸM-PRO"/>
                <a:ea typeface="HG丸ｺﾞｼｯｸM-PRO"/>
                <a:cs typeface="HG丸ｺﾞｼｯｸM-PRO"/>
              </a:rPr>
              <a:t>活動にも積極的に</a:t>
            </a:r>
            <a:r>
              <a:rPr lang="ja-JP" altLang="en-US" sz="1200" dirty="0">
                <a:solidFill>
                  <a:srgbClr val="000000"/>
                </a:solidFill>
                <a:latin typeface="HG丸ｺﾞｼｯｸM-PRO"/>
                <a:ea typeface="HG丸ｺﾞｼｯｸM-PRO"/>
                <a:cs typeface="HG丸ｺﾞｼｯｸM-PRO"/>
              </a:rPr>
              <a:t>関わって</a:t>
            </a:r>
            <a:r>
              <a:rPr lang="ja-JP" altLang="ja-JP" sz="1200" dirty="0">
                <a:solidFill>
                  <a:srgbClr val="000000"/>
                </a:solidFill>
                <a:latin typeface="HG丸ｺﾞｼｯｸM-PRO"/>
                <a:ea typeface="HG丸ｺﾞｼｯｸM-PRO"/>
                <a:cs typeface="HG丸ｺﾞｼｯｸM-PRO"/>
              </a:rPr>
              <a:t>おります</a:t>
            </a:r>
            <a:r>
              <a:rPr lang="ja-JP" altLang="ja-JP" sz="1200" dirty="0">
                <a:latin typeface="HG丸ｺﾞｼｯｸM-PRO"/>
                <a:ea typeface="HG丸ｺﾞｼｯｸM-PRO"/>
                <a:cs typeface="HG丸ｺﾞｼｯｸM-PRO"/>
              </a:rPr>
              <a:t>。九州地区の学</a:t>
            </a:r>
            <a:r>
              <a:rPr lang="en-US" altLang="ja-JP" sz="1200" dirty="0">
                <a:latin typeface="HG丸ｺﾞｼｯｸM-PRO"/>
                <a:ea typeface="HG丸ｺﾞｼｯｸM-PRO"/>
                <a:cs typeface="HG丸ｺﾞｼｯｸM-PRO"/>
              </a:rPr>
              <a:t>Y</a:t>
            </a:r>
            <a:r>
              <a:rPr lang="ja-JP" altLang="ja-JP" sz="1200" dirty="0">
                <a:latin typeface="HG丸ｺﾞｼｯｸM-PRO"/>
                <a:ea typeface="HG丸ｺﾞｼｯｸM-PRO"/>
                <a:cs typeface="HG丸ｺﾞｼｯｸM-PRO"/>
              </a:rPr>
              <a:t>活動では以下の学生</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が参加しております。</a:t>
            </a:r>
            <a:br>
              <a:rPr lang="en-US" altLang="ja-JP" sz="1200" dirty="0">
                <a:latin typeface="HG丸ｺﾞｼｯｸM-PRO"/>
                <a:ea typeface="HG丸ｺﾞｼｯｸM-PRO"/>
                <a:cs typeface="HG丸ｺﾞｼｯｸM-PRO"/>
              </a:rPr>
            </a:br>
            <a:br>
              <a:rPr lang="en-US" altLang="ja-JP" sz="1200" dirty="0">
                <a:latin typeface="HG丸ｺﾞｼｯｸM-PRO"/>
                <a:ea typeface="HG丸ｺﾞｼｯｸM-PRO"/>
                <a:cs typeface="HG丸ｺﾞｼｯｸM-PRO"/>
              </a:rPr>
            </a:br>
            <a:r>
              <a:rPr lang="ja-JP" altLang="ja-JP" sz="1200" dirty="0">
                <a:latin typeface="HG丸ｺﾞｼｯｸM-PRO"/>
                <a:ea typeface="HG丸ｺﾞｼｯｸM-PRO"/>
                <a:cs typeface="HG丸ｺﾞｼｯｸM-PRO"/>
              </a:rPr>
              <a:t>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熊本大学</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花陵会</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長崎大学</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浦山寮</a:t>
            </a:r>
            <a:endParaRPr lang="en-US" altLang="ja-JP" sz="1200" dirty="0">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九州ルーテル学院大学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活水女子大学</a:t>
            </a:r>
            <a:r>
              <a:rPr lang="en-US" altLang="ja-JP" sz="1200" dirty="0">
                <a:latin typeface="HG丸ｺﾞｼｯｸM-PRO"/>
                <a:ea typeface="HG丸ｺﾞｼｯｸM-PRO"/>
                <a:cs typeface="HG丸ｺﾞｼｯｸM-PRO"/>
              </a:rPr>
              <a:t>YWCA</a:t>
            </a:r>
            <a:r>
              <a:rPr lang="ja-JP" altLang="ja-JP" sz="1200" dirty="0">
                <a:latin typeface="HG丸ｺﾞｼｯｸM-PRO"/>
                <a:ea typeface="HG丸ｺﾞｼｯｸM-PRO"/>
                <a:cs typeface="HG丸ｺﾞｼｯｸM-PRO"/>
              </a:rPr>
              <a:t>　</a:t>
            </a:r>
            <a:br>
              <a:rPr lang="en-US" altLang="ja-JP" sz="1200" dirty="0">
                <a:latin typeface="HG丸ｺﾞｼｯｸM-PRO"/>
                <a:ea typeface="HG丸ｺﾞｼｯｸM-PRO"/>
                <a:cs typeface="HG丸ｺﾞｼｯｸM-PRO"/>
              </a:rPr>
            </a:br>
            <a:endParaRPr lang="ja-JP" altLang="ja-JP" sz="1200" dirty="0">
              <a:latin typeface="HG丸ｺﾞｼｯｸM-PRO"/>
              <a:ea typeface="HG丸ｺﾞｼｯｸM-PRO"/>
              <a:cs typeface="HG丸ｺﾞｼｯｸM-PRO"/>
            </a:endParaRPr>
          </a:p>
          <a:p>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春のつどい</a:t>
            </a:r>
            <a:r>
              <a:rPr lang="ja-JP" altLang="en-US" sz="1200" b="1" dirty="0">
                <a:latin typeface="HG丸ｺﾞｼｯｸM-PRO"/>
                <a:ea typeface="HG丸ｺﾞｼｯｸM-PRO"/>
                <a:cs typeface="HG丸ｺﾞｼｯｸM-PRO"/>
              </a:rPr>
              <a:t>・夏期学校</a:t>
            </a:r>
            <a:r>
              <a:rPr lang="en-US" altLang="ja-JP" sz="1200" b="1" dirty="0">
                <a:latin typeface="HG丸ｺﾞｼｯｸM-PRO"/>
                <a:ea typeface="HG丸ｺﾞｼｯｸM-PRO"/>
                <a:cs typeface="HG丸ｺﾞｼｯｸM-PRO"/>
              </a:rPr>
              <a:t>】</a:t>
            </a:r>
            <a:endParaRPr lang="ja-JP"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毎年春</a:t>
            </a:r>
            <a:r>
              <a:rPr lang="ja-JP" altLang="en-US" sz="1200" dirty="0">
                <a:latin typeface="HG丸ｺﾞｼｯｸM-PRO"/>
                <a:ea typeface="HG丸ｺﾞｼｯｸM-PRO"/>
                <a:cs typeface="HG丸ｺﾞｼｯｸM-PRO"/>
              </a:rPr>
              <a:t>と夏</a:t>
            </a:r>
            <a:r>
              <a:rPr lang="ja-JP" altLang="ja-JP" sz="1200" dirty="0">
                <a:latin typeface="HG丸ｺﾞｼｯｸM-PRO"/>
                <a:ea typeface="HG丸ｺﾞｼｯｸM-PRO"/>
                <a:cs typeface="HG丸ｺﾞｼｯｸM-PRO"/>
              </a:rPr>
              <a:t>（例年</a:t>
            </a:r>
            <a:r>
              <a:rPr lang="en-US" altLang="ja-JP" sz="1200" dirty="0">
                <a:latin typeface="HG丸ｺﾞｼｯｸM-PRO"/>
                <a:ea typeface="HG丸ｺﾞｼｯｸM-PRO"/>
                <a:cs typeface="HG丸ｺﾞｼｯｸM-PRO"/>
              </a:rPr>
              <a:t>4</a:t>
            </a:r>
            <a:r>
              <a:rPr lang="ja-JP" altLang="ja-JP" sz="1200" dirty="0">
                <a:latin typeface="HG丸ｺﾞｼｯｸM-PRO"/>
                <a:ea typeface="HG丸ｺﾞｼｯｸM-PRO"/>
                <a:cs typeface="HG丸ｺﾞｼｯｸM-PRO"/>
              </a:rPr>
              <a:t>月</a:t>
            </a:r>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9</a:t>
            </a:r>
            <a:r>
              <a:rPr lang="ja-JP" altLang="en-US" sz="1200" dirty="0">
                <a:latin typeface="HG丸ｺﾞｼｯｸM-PRO"/>
                <a:ea typeface="HG丸ｺﾞｼｯｸM-PRO"/>
                <a:cs typeface="HG丸ｺﾞｼｯｸM-PRO"/>
              </a:rPr>
              <a:t>月</a:t>
            </a:r>
            <a:r>
              <a:rPr lang="ja-JP" altLang="ja-JP" sz="1200" dirty="0">
                <a:latin typeface="HG丸ｺﾞｼｯｸM-PRO"/>
                <a:ea typeface="HG丸ｺﾞｼｯｸM-PRO"/>
                <a:cs typeface="HG丸ｺﾞｼｯｸM-PRO"/>
              </a:rPr>
              <a:t>）</a:t>
            </a:r>
            <a:r>
              <a:rPr lang="ja-JP" altLang="en-US" sz="1200" dirty="0">
                <a:latin typeface="HG丸ｺﾞｼｯｸM-PRO"/>
                <a:ea typeface="HG丸ｺﾞｼｯｸM-PRO"/>
                <a:cs typeface="HG丸ｺﾞｼｯｸM-PRO"/>
              </a:rPr>
              <a:t>の</a:t>
            </a:r>
            <a:r>
              <a:rPr lang="en-US" altLang="ja-JP" sz="1200" dirty="0">
                <a:latin typeface="HG丸ｺﾞｼｯｸM-PRO"/>
                <a:ea typeface="HG丸ｺﾞｼｯｸM-PRO"/>
                <a:cs typeface="HG丸ｺﾞｼｯｸM-PRO"/>
              </a:rPr>
              <a:t>2</a:t>
            </a:r>
            <a:r>
              <a:rPr lang="ja-JP" altLang="en-US" sz="1200" dirty="0">
                <a:latin typeface="HG丸ｺﾞｼｯｸM-PRO"/>
                <a:ea typeface="HG丸ｺﾞｼｯｸM-PRO"/>
                <a:cs typeface="HG丸ｺﾞｼｯｸM-PRO"/>
              </a:rPr>
              <a:t>度開催される、九州地区の学</a:t>
            </a:r>
            <a:r>
              <a:rPr lang="en-US" altLang="ja-JP" sz="1200" dirty="0">
                <a:latin typeface="HG丸ｺﾞｼｯｸM-PRO"/>
                <a:ea typeface="HG丸ｺﾞｼｯｸM-PRO"/>
                <a:cs typeface="HG丸ｺﾞｼｯｸM-PRO"/>
              </a:rPr>
              <a:t>Y</a:t>
            </a:r>
            <a:r>
              <a:rPr lang="ja-JP" altLang="en-US" sz="1200" dirty="0">
                <a:latin typeface="HG丸ｺﾞｼｯｸM-PRO"/>
                <a:ea typeface="HG丸ｺﾞｼｯｸM-PRO"/>
                <a:cs typeface="HG丸ｺﾞｼｯｸM-PRO"/>
              </a:rPr>
              <a:t>共同の活動です。春には新メンバーの歓迎会を兼ねて親睦を深め、夏期学校では、毎年１つのテーマを決めてフィールドワークやディスカッションを行います。（テーマ例：こうのとりのゆりかご（赤ちゃんポスト）、水俣病問題）</a:t>
            </a:r>
            <a:br>
              <a:rPr lang="en-US" altLang="ja-JP" sz="1200" dirty="0">
                <a:latin typeface="HG丸ｺﾞｼｯｸM-PRO"/>
                <a:ea typeface="HG丸ｺﾞｼｯｸM-PRO"/>
                <a:cs typeface="HG丸ｺﾞｼｯｸM-PRO"/>
              </a:rPr>
            </a:br>
            <a:endParaRPr lang="ja-JP" altLang="ja-JP" sz="1200" dirty="0">
              <a:latin typeface="HG丸ｺﾞｼｯｸM-PRO"/>
              <a:ea typeface="HG丸ｺﾞｼｯｸM-PRO"/>
              <a:cs typeface="HG丸ｺﾞｼｯｸM-PRO"/>
            </a:endParaRPr>
          </a:p>
          <a:p>
            <a:r>
              <a:rPr lang="ja-JP" altLang="ja-JP" sz="1200" b="1" dirty="0">
                <a:latin typeface="HG丸ｺﾞｼｯｸM-PRO"/>
                <a:ea typeface="HG丸ｺﾞｼｯｸM-PRO"/>
                <a:cs typeface="HG丸ｺﾞｼｯｸM-PRO"/>
              </a:rPr>
              <a:t>◆全国地区</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全国地区</a:t>
            </a:r>
            <a:r>
              <a:rPr lang="ja-JP" altLang="en-US" sz="1200" dirty="0">
                <a:latin typeface="HG丸ｺﾞｼｯｸM-PRO"/>
                <a:ea typeface="HG丸ｺﾞｼｯｸM-PRO"/>
                <a:cs typeface="HG丸ｺﾞｼｯｸM-PRO"/>
              </a:rPr>
              <a:t>には</a:t>
            </a:r>
            <a:r>
              <a:rPr lang="ja-JP" altLang="ja-JP" sz="1200" dirty="0">
                <a:latin typeface="HG丸ｺﾞｼｯｸM-PRO"/>
                <a:ea typeface="HG丸ｺﾞｼｯｸM-PRO"/>
                <a:cs typeface="HG丸ｺﾞｼｯｸM-PRO"/>
              </a:rPr>
              <a:t>日本</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同盟が主催するプログラム</a:t>
            </a:r>
            <a:r>
              <a:rPr lang="ja-JP" altLang="en-US" sz="1200" dirty="0">
                <a:latin typeface="HG丸ｺﾞｼｯｸM-PRO"/>
                <a:ea typeface="HG丸ｺﾞｼｯｸM-PRO"/>
                <a:cs typeface="HG丸ｺﾞｼｯｸM-PRO"/>
              </a:rPr>
              <a:t>があります</a:t>
            </a:r>
            <a:r>
              <a:rPr lang="ja-JP" altLang="ja-JP" sz="1200" dirty="0">
                <a:latin typeface="HG丸ｺﾞｼｯｸM-PRO"/>
                <a:ea typeface="HG丸ｺﾞｼｯｸM-PRO"/>
                <a:cs typeface="HG丸ｺﾞｼｯｸM-PRO"/>
              </a:rPr>
              <a:t>。主に関東圏や海外で開催されるプログラムが多く、全国各地から</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に所属する学生が参加します。</a:t>
            </a:r>
            <a:br>
              <a:rPr lang="en-US" altLang="ja-JP" sz="1200" dirty="0">
                <a:latin typeface="HG丸ｺﾞｼｯｸM-PRO"/>
                <a:ea typeface="HG丸ｺﾞｼｯｸM-PRO"/>
                <a:cs typeface="HG丸ｺﾞｼｯｸM-PRO"/>
              </a:rPr>
            </a:br>
            <a:endParaRPr lang="ja-JP" altLang="ja-JP" sz="1200" dirty="0">
              <a:latin typeface="HG丸ｺﾞｼｯｸM-PRO"/>
              <a:ea typeface="HG丸ｺﾞｼｯｸM-PRO"/>
              <a:cs typeface="HG丸ｺﾞｼｯｸM-PRO"/>
            </a:endParaRPr>
          </a:p>
        </p:txBody>
      </p:sp>
      <p:sp>
        <p:nvSpPr>
          <p:cNvPr id="3" name="スライド番号プレースホルダー 2"/>
          <p:cNvSpPr>
            <a:spLocks noGrp="1"/>
          </p:cNvSpPr>
          <p:nvPr>
            <p:ph type="sldNum" sz="quarter" idx="12"/>
          </p:nvPr>
        </p:nvSpPr>
        <p:spPr/>
        <p:txBody>
          <a:bodyPr/>
          <a:lstStyle/>
          <a:p>
            <a:fld id="{92A12743-32E8-C54C-B5C8-D195C40BE649}" type="slidenum">
              <a:rPr kumimoji="1" lang="ja-JP" altLang="en-US" smtClean="0"/>
              <a:t>13</a:t>
            </a:fld>
            <a:endParaRPr kumimoji="1" lang="ja-JP" altLang="en-US"/>
          </a:p>
        </p:txBody>
      </p:sp>
      <p:sp>
        <p:nvSpPr>
          <p:cNvPr id="9" name="テキスト ボックス 8"/>
          <p:cNvSpPr txBox="1"/>
          <p:nvPr/>
        </p:nvSpPr>
        <p:spPr>
          <a:xfrm>
            <a:off x="338255" y="6026560"/>
            <a:ext cx="2016475" cy="692497"/>
          </a:xfrm>
          <a:prstGeom prst="rect">
            <a:avLst/>
          </a:prstGeom>
          <a:noFill/>
        </p:spPr>
        <p:txBody>
          <a:bodyPr wrap="square" rtlCol="0">
            <a:spAutoFit/>
          </a:bodyPr>
          <a:lstStyle/>
          <a:p>
            <a:r>
              <a:rPr lang="en-US" altLang="en-US" dirty="0"/>
              <a:t> </a:t>
            </a:r>
            <a:r>
              <a:rPr lang="ja-JP" altLang="en-US" dirty="0"/>
              <a:t>   </a:t>
            </a:r>
            <a:r>
              <a:rPr lang="en-US" altLang="ja-JP" dirty="0">
                <a:latin typeface="HG丸ｺﾞｼｯｸM-PRO"/>
                <a:ea typeface="HG丸ｺﾞｼｯｸM-PRO"/>
                <a:cs typeface="HG丸ｺﾞｼｯｸM-PRO"/>
              </a:rPr>
              <a:t>2024</a:t>
            </a:r>
            <a:r>
              <a:rPr lang="ja-JP" altLang="en-US" dirty="0">
                <a:latin typeface="HG丸ｺﾞｼｯｸM-PRO"/>
                <a:ea typeface="HG丸ｺﾞｼｯｸM-PRO"/>
                <a:cs typeface="HG丸ｺﾞｼｯｸM-PRO"/>
              </a:rPr>
              <a:t>年度</a:t>
            </a:r>
            <a:r>
              <a:rPr lang="en-US" altLang="en-US" dirty="0">
                <a:latin typeface="HG丸ｺﾞｼｯｸM-PRO"/>
                <a:ea typeface="HG丸ｺﾞｼｯｸM-PRO"/>
                <a:cs typeface="HG丸ｺﾞｼｯｸM-PRO"/>
              </a:rPr>
              <a:t>夏期学校</a:t>
            </a:r>
          </a:p>
          <a:p>
            <a:pPr algn="r"/>
            <a:r>
              <a:rPr lang="ja-JP" altLang="en-US" dirty="0">
                <a:latin typeface="HG丸ｺﾞｼｯｸM-PRO"/>
                <a:ea typeface="HG丸ｺﾞｼｯｸM-PRO"/>
                <a:cs typeface="HG丸ｺﾞｼｯｸM-PRO"/>
              </a:rPr>
              <a:t>集合写真</a:t>
            </a:r>
            <a:r>
              <a:rPr lang="en-US"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a:t>
            </a:r>
          </a:p>
          <a:p>
            <a:pPr algn="r"/>
            <a:r>
              <a:rPr lang="ja-JP" altLang="en-US" sz="1100" dirty="0">
                <a:latin typeface="HG丸ｺﾞｼｯｸM-PRO"/>
                <a:ea typeface="HG丸ｺﾞｼｯｸM-PRO"/>
                <a:cs typeface="HG丸ｺﾞｼｯｸM-PRO"/>
              </a:rPr>
              <a:t>＠熊本県草場町教会</a:t>
            </a:r>
            <a:r>
              <a:rPr lang="ja-JP" altLang="ja-JP" dirty="0">
                <a:latin typeface="ヒラギノ丸ゴ Pro W4"/>
                <a:ea typeface="ヒラギノ丸ゴ Pro W4"/>
                <a:cs typeface="ヒラギノ丸ゴ Pro W4"/>
              </a:rPr>
              <a:t>　</a:t>
            </a:r>
            <a:r>
              <a:rPr lang="ja-JP" altLang="en-US" dirty="0">
                <a:latin typeface="ヒラギノ丸ゴ Pro W4"/>
                <a:ea typeface="ヒラギノ丸ゴ Pro W4"/>
                <a:cs typeface="ヒラギノ丸ゴ Pro W4"/>
              </a:rPr>
              <a:t>　</a:t>
            </a:r>
            <a:endParaRPr kumimoji="1" lang="ja-JP" altLang="en-US" dirty="0">
              <a:latin typeface="ヒラギノ丸ゴ Pro W4"/>
              <a:ea typeface="ヒラギノ丸ゴ Pro W4"/>
              <a:cs typeface="ヒラギノ丸ゴ Pro W4"/>
            </a:endParaRPr>
          </a:p>
        </p:txBody>
      </p:sp>
      <p:grpSp>
        <p:nvGrpSpPr>
          <p:cNvPr id="10" name="図形グループ 9"/>
          <p:cNvGrpSpPr/>
          <p:nvPr/>
        </p:nvGrpSpPr>
        <p:grpSpPr>
          <a:xfrm>
            <a:off x="2" y="0"/>
            <a:ext cx="5486400" cy="552426"/>
            <a:chOff x="2" y="0"/>
            <a:chExt cx="5486400" cy="552426"/>
          </a:xfrm>
        </p:grpSpPr>
        <p:grpSp>
          <p:nvGrpSpPr>
            <p:cNvPr id="11" name="図形グループ 10"/>
            <p:cNvGrpSpPr/>
            <p:nvPr/>
          </p:nvGrpSpPr>
          <p:grpSpPr>
            <a:xfrm>
              <a:off x="2" y="0"/>
              <a:ext cx="5486400" cy="540579"/>
              <a:chOff x="2" y="0"/>
              <a:chExt cx="5486400" cy="540579"/>
            </a:xfrm>
          </p:grpSpPr>
          <p:grpSp>
            <p:nvGrpSpPr>
              <p:cNvPr id="13" name="図形グループ 12"/>
              <p:cNvGrpSpPr/>
              <p:nvPr/>
            </p:nvGrpSpPr>
            <p:grpSpPr>
              <a:xfrm>
                <a:off x="2" y="0"/>
                <a:ext cx="5486400" cy="540579"/>
                <a:chOff x="2" y="0"/>
                <a:chExt cx="5486400" cy="540579"/>
              </a:xfrm>
            </p:grpSpPr>
            <p:grpSp>
              <p:nvGrpSpPr>
                <p:cNvPr id="15" name="図形グループ 14"/>
                <p:cNvGrpSpPr/>
                <p:nvPr/>
              </p:nvGrpSpPr>
              <p:grpSpPr>
                <a:xfrm>
                  <a:off x="2" y="0"/>
                  <a:ext cx="5486400" cy="540579"/>
                  <a:chOff x="2" y="0"/>
                  <a:chExt cx="5486400" cy="540579"/>
                </a:xfrm>
              </p:grpSpPr>
              <p:sp>
                <p:nvSpPr>
                  <p:cNvPr id="17" name="正方形/長方形 16"/>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18" name="正方形/長方形 17"/>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6" name="正方形/長方形 15"/>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正方形/長方形 13"/>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7F8B8C25-C69C-4391-9663-F63DB112E5B6}"/>
              </a:ext>
            </a:extLst>
          </p:cNvPr>
          <p:cNvPicPr>
            <a:picLocks noChangeAspect="1"/>
          </p:cNvPicPr>
          <p:nvPr/>
        </p:nvPicPr>
        <p:blipFill>
          <a:blip r:embed="rId3"/>
          <a:srcRect/>
          <a:stretch/>
        </p:blipFill>
        <p:spPr>
          <a:xfrm>
            <a:off x="2511733" y="5576043"/>
            <a:ext cx="2124231" cy="1593532"/>
          </a:xfrm>
          <a:prstGeom prst="rect">
            <a:avLst/>
          </a:prstGeom>
          <a:ln>
            <a:noFill/>
          </a:ln>
          <a:effectLst>
            <a:softEdge rad="112500"/>
          </a:effectLst>
        </p:spPr>
      </p:pic>
    </p:spTree>
    <p:extLst>
      <p:ext uri="{BB962C8B-B14F-4D97-AF65-F5344CB8AC3E}">
        <p14:creationId xmlns:p14="http://schemas.microsoft.com/office/powerpoint/2010/main" val="170958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37442" y="589748"/>
            <a:ext cx="2884953"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4</a:t>
            </a:r>
            <a:r>
              <a:rPr lang="en-US" altLang="ja-JP" sz="1800" dirty="0">
                <a:latin typeface="HG丸ｺﾞｼｯｸM-PRO"/>
                <a:ea typeface="HG丸ｺﾞｼｯｸM-PRO"/>
                <a:cs typeface="HG丸ｺﾞｼｯｸM-PRO"/>
              </a:rPr>
              <a:t>.4. </a:t>
            </a:r>
            <a:r>
              <a:rPr lang="ja-JP" altLang="en-US" sz="1800" dirty="0">
                <a:latin typeface="HG丸ｺﾞｼｯｸM-PRO"/>
                <a:ea typeface="HG丸ｺﾞｼｯｸM-PRO"/>
                <a:cs typeface="HG丸ｺﾞｼｯｸM-PRO"/>
              </a:rPr>
              <a:t>年間行事</a:t>
            </a:r>
          </a:p>
        </p:txBody>
      </p:sp>
      <p:sp>
        <p:nvSpPr>
          <p:cNvPr id="2" name="正方形/長方形 1"/>
          <p:cNvSpPr/>
          <p:nvPr/>
        </p:nvSpPr>
        <p:spPr>
          <a:xfrm>
            <a:off x="274321" y="937235"/>
            <a:ext cx="5046802" cy="439820"/>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では、月に一回程度、寮生全員参加の行事があります。</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各行事の様子については、一麦寮の</a:t>
            </a:r>
            <a:r>
              <a:rPr lang="en-US" altLang="en-US" sz="1200" dirty="0">
                <a:latin typeface="HG丸ｺﾞｼｯｸM-PRO"/>
                <a:ea typeface="HG丸ｺﾞｼｯｸM-PRO"/>
                <a:cs typeface="HG丸ｺﾞｼｯｸM-PRO"/>
              </a:rPr>
              <a:t>Facebook</a:t>
            </a:r>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Twitter</a:t>
            </a:r>
            <a:r>
              <a:rPr lang="ja-JP" altLang="en-US" sz="1200" dirty="0">
                <a:latin typeface="HG丸ｺﾞｼｯｸM-PRO"/>
                <a:ea typeface="HG丸ｺﾞｼｯｸM-PRO"/>
                <a:cs typeface="HG丸ｺﾞｼｯｸM-PRO"/>
              </a:rPr>
              <a:t>をご覧</a:t>
            </a:r>
            <a:r>
              <a:rPr lang="en-US" altLang="en-US" sz="1200" dirty="0">
                <a:latin typeface="HG丸ｺﾞｼｯｸM-PRO"/>
                <a:ea typeface="HG丸ｺﾞｼｯｸM-PRO"/>
                <a:cs typeface="HG丸ｺﾞｼｯｸM-PRO"/>
              </a:rPr>
              <a:t>下さい</a:t>
            </a:r>
            <a:r>
              <a:rPr lang="ja-JP" altLang="en-US" sz="1200" dirty="0">
                <a:latin typeface="HG丸ｺﾞｼｯｸM-PRO"/>
                <a:ea typeface="HG丸ｺﾞｼｯｸM-PRO"/>
                <a:cs typeface="HG丸ｺﾞｼｯｸM-PRO"/>
              </a:rPr>
              <a:t>。</a:t>
            </a:r>
          </a:p>
        </p:txBody>
      </p:sp>
      <p:sp>
        <p:nvSpPr>
          <p:cNvPr id="3" name="正方形/長方形 2"/>
          <p:cNvSpPr/>
          <p:nvPr/>
        </p:nvSpPr>
        <p:spPr>
          <a:xfrm>
            <a:off x="911387" y="1390223"/>
            <a:ext cx="3581228" cy="4133138"/>
          </a:xfrm>
          <a:prstGeom prst="rect">
            <a:avLst/>
          </a:prstGeom>
          <a:ln w="50800">
            <a:solidFill>
              <a:srgbClr val="E7434A"/>
            </a:solidFill>
          </a:ln>
        </p:spPr>
        <p:txBody>
          <a:bodyPr wrap="square" lIns="69807" tIns="34903" rIns="69807" bIns="34903">
            <a:spAutoFit/>
          </a:bodyPr>
          <a:lstStyle/>
          <a:p>
            <a:r>
              <a:rPr lang="en-US" altLang="ja-JP" sz="1200" dirty="0">
                <a:latin typeface="HG丸ｺﾞｼｯｸM-PRO"/>
                <a:ea typeface="HG丸ｺﾞｼｯｸM-PRO"/>
                <a:cs typeface="HG丸ｺﾞｼｯｸM-PRO"/>
              </a:rPr>
              <a:t>4</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新入寮生オリエンテーション</a:t>
            </a:r>
          </a:p>
          <a:p>
            <a:r>
              <a:rPr lang="ja-JP" altLang="en-US" sz="1200" dirty="0">
                <a:latin typeface="HG丸ｺﾞｼｯｸM-PRO"/>
                <a:ea typeface="HG丸ｺﾞｼｯｸM-PRO"/>
                <a:cs typeface="HG丸ｺﾞｼｯｸM-PRO"/>
              </a:rPr>
              <a:t>　　</a:t>
            </a:r>
            <a:r>
              <a:rPr lang="en-US" altLang="ja-JP" sz="1200" dirty="0">
                <a:latin typeface="HG丸ｺﾞｼｯｸM-PRO"/>
                <a:ea typeface="HG丸ｺﾞｼｯｸM-PRO"/>
                <a:cs typeface="HG丸ｺﾞｼｯｸM-PRO"/>
              </a:rPr>
              <a:t> </a:t>
            </a:r>
            <a:r>
              <a:rPr lang="en-US" altLang="en-US"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春の集い（合宿）</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5</a:t>
            </a:r>
            <a:r>
              <a:rPr lang="ja-JP" altLang="en-US" sz="120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en-US" altLang="en-US"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シニアオリエンテーション</a:t>
            </a:r>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卒業生によるオリエンテーション）</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6</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  大掃除</a:t>
            </a:r>
          </a:p>
          <a:p>
            <a:r>
              <a:rPr lang="ja-JP" altLang="en-US" sz="1200">
                <a:latin typeface="HG丸ｺﾞｼｯｸM-PRO"/>
                <a:ea typeface="HG丸ｺﾞｼｯｸM-PRO"/>
                <a:cs typeface="HG丸ｺﾞｼｯｸM-PRO"/>
              </a:rPr>
              <a:t>　</a:t>
            </a:r>
            <a:r>
              <a:rPr lang="en-US" altLang="en-US" sz="1200" dirty="0">
                <a:latin typeface="HG丸ｺﾞｼｯｸM-PRO"/>
                <a:ea typeface="HG丸ｺﾞｼｯｸM-PRO"/>
                <a:cs typeface="HG丸ｺﾞｼｯｸM-PRO"/>
              </a:rPr>
              <a:t> </a:t>
            </a:r>
            <a:r>
              <a:rPr lang="ja-JP" altLang="en-US" sz="1200">
                <a:latin typeface="HG丸ｺﾞｼｯｸM-PRO"/>
                <a:ea typeface="HG丸ｺﾞｼｯｸM-PRO"/>
                <a:cs typeface="HG丸ｺﾞｼｯｸM-PRO"/>
              </a:rPr>
              <a:t>　</a:t>
            </a:r>
            <a:r>
              <a:rPr lang="en-US" altLang="ja-JP" sz="1200" dirty="0">
                <a:latin typeface="HG丸ｺﾞｼｯｸM-PRO"/>
                <a:ea typeface="HG丸ｺﾞｼｯｸM-PRO"/>
                <a:cs typeface="HG丸ｺﾞｼｯｸM-PRO"/>
              </a:rPr>
              <a:t>    </a:t>
            </a:r>
            <a:r>
              <a:rPr lang="ja-JP" altLang="en-US" sz="1200">
                <a:latin typeface="HG丸ｺﾞｼｯｸM-PRO"/>
                <a:ea typeface="HG丸ｺﾞｼｯｸM-PRO"/>
                <a:cs typeface="HG丸ｺﾞｼｯｸM-PRO"/>
              </a:rPr>
              <a:t>寮運営委員会</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7</a:t>
            </a:r>
            <a:r>
              <a:rPr lang="ja-JP" altLang="en-US" sz="1200" dirty="0">
                <a:latin typeface="HG丸ｺﾞｼｯｸM-PRO"/>
                <a:ea typeface="HG丸ｺﾞｼｯｸM-PRO"/>
                <a:cs typeface="HG丸ｺﾞｼｯｸM-PRO"/>
              </a:rPr>
              <a:t>月</a:t>
            </a:r>
            <a:r>
              <a:rPr lang="ja-JP" altLang="ja-JP" sz="1200" dirty="0">
                <a:latin typeface="HG丸ｺﾞｼｯｸM-PRO"/>
                <a:ea typeface="HG丸ｺﾞｼｯｸM-PRO"/>
                <a:cs typeface="HG丸ｺﾞｼｯｸM-PRO"/>
              </a:rPr>
              <a:t>　</a:t>
            </a:r>
            <a:r>
              <a:rPr lang="en-US" altLang="en-US"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 新入寮生面接</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9</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 夏期学校（合宿）</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10</a:t>
            </a:r>
            <a:r>
              <a:rPr lang="ja-JP" altLang="en-US" sz="120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a:latin typeface="HG丸ｺﾞｼｯｸM-PRO"/>
                <a:ea typeface="HG丸ｺﾞｼｯｸM-PRO"/>
                <a:cs typeface="HG丸ｺﾞｼｯｸM-PRO"/>
              </a:rPr>
              <a:t>福岡</a:t>
            </a:r>
            <a:r>
              <a:rPr lang="en-US" altLang="ja-JP" sz="1200" dirty="0">
                <a:latin typeface="HG丸ｺﾞｼｯｸM-PRO"/>
                <a:ea typeface="HG丸ｺﾞｼｯｸM-PRO"/>
                <a:cs typeface="HG丸ｺﾞｼｯｸM-PRO"/>
              </a:rPr>
              <a:t>YMCA</a:t>
            </a:r>
            <a:r>
              <a:rPr lang="ja-JP" altLang="en-US" sz="1200">
                <a:latin typeface="HG丸ｺﾞｼｯｸM-PRO"/>
                <a:ea typeface="HG丸ｺﾞｼｯｸM-PRO"/>
                <a:cs typeface="HG丸ｺﾞｼｯｸM-PRO"/>
              </a:rPr>
              <a:t>インターナショナル</a:t>
            </a:r>
            <a:endParaRPr lang="en-US" altLang="ja-JP" sz="1200" dirty="0">
              <a:latin typeface="HG丸ｺﾞｼｯｸM-PRO"/>
              <a:ea typeface="HG丸ｺﾞｼｯｸM-PRO"/>
              <a:cs typeface="HG丸ｺﾞｼｯｸM-PRO"/>
            </a:endParaRPr>
          </a:p>
          <a:p>
            <a:r>
              <a:rPr lang="ja-JP" altLang="en-US" sz="1200">
                <a:latin typeface="HG丸ｺﾞｼｯｸM-PRO"/>
                <a:ea typeface="HG丸ｺﾞｼｯｸM-PRO"/>
                <a:cs typeface="HG丸ｺﾞｼｯｸM-PRO"/>
              </a:rPr>
              <a:t>　　　　・チャリティーラン</a:t>
            </a:r>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 </a:t>
            </a:r>
          </a:p>
          <a:p>
            <a:r>
              <a:rPr lang="en-US" altLang="ja-JP" sz="1200" dirty="0">
                <a:latin typeface="HG丸ｺﾞｼｯｸM-PRO"/>
                <a:ea typeface="HG丸ｺﾞｼｯｸM-PRO"/>
                <a:cs typeface="HG丸ｺﾞｼｯｸM-PRO"/>
              </a:rPr>
              <a:t>12</a:t>
            </a:r>
            <a:r>
              <a:rPr lang="ja-JP" altLang="en-US" sz="120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a:latin typeface="HG丸ｺﾞｼｯｸM-PRO"/>
                <a:ea typeface="HG丸ｺﾞｼｯｸM-PRO"/>
                <a:cs typeface="HG丸ｺﾞｼｯｸM-PRO"/>
              </a:rPr>
              <a:t>総会・寮運営委員会・</a:t>
            </a:r>
            <a:r>
              <a:rPr lang="ja-JP" altLang="en-US" sz="1200" dirty="0">
                <a:latin typeface="HG丸ｺﾞｼｯｸM-PRO"/>
                <a:ea typeface="HG丸ｺﾞｼｯｸM-PRO"/>
                <a:cs typeface="HG丸ｺﾞｼｯｸM-PRO"/>
              </a:rPr>
              <a:t>クリスマス会</a:t>
            </a:r>
          </a:p>
          <a:p>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1</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新入寮生面接</a:t>
            </a:r>
          </a:p>
          <a:p>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3</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総括（寮生の一年間の反省会）</a:t>
            </a:r>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大掃除</a:t>
            </a:r>
          </a:p>
        </p:txBody>
      </p:sp>
      <p:sp>
        <p:nvSpPr>
          <p:cNvPr id="30" name="スライド番号プレースホルダー 29"/>
          <p:cNvSpPr>
            <a:spLocks noGrp="1"/>
          </p:cNvSpPr>
          <p:nvPr>
            <p:ph type="sldNum" sz="quarter" idx="12"/>
          </p:nvPr>
        </p:nvSpPr>
        <p:spPr/>
        <p:txBody>
          <a:bodyPr/>
          <a:lstStyle/>
          <a:p>
            <a:fld id="{92A12743-32E8-C54C-B5C8-D195C40BE649}" type="slidenum">
              <a:rPr kumimoji="1" lang="ja-JP" altLang="en-US" smtClean="0"/>
              <a:t>14</a:t>
            </a:fld>
            <a:endParaRPr kumimoji="1" lang="ja-JP" altLang="en-US"/>
          </a:p>
        </p:txBody>
      </p:sp>
      <p:sp>
        <p:nvSpPr>
          <p:cNvPr id="13" name="テキスト ボックス 12"/>
          <p:cNvSpPr txBox="1"/>
          <p:nvPr/>
        </p:nvSpPr>
        <p:spPr>
          <a:xfrm>
            <a:off x="2638735" y="5994040"/>
            <a:ext cx="2648224" cy="692497"/>
          </a:xfrm>
          <a:prstGeom prst="rect">
            <a:avLst/>
          </a:prstGeom>
          <a:noFill/>
        </p:spPr>
        <p:txBody>
          <a:bodyPr wrap="square" rtlCol="0">
            <a:spAutoFit/>
          </a:bodyPr>
          <a:lstStyle/>
          <a:p>
            <a:r>
              <a:rPr lang="en-US" altLang="ja-JP" dirty="0"/>
              <a:t>◁</a:t>
            </a:r>
            <a:r>
              <a:rPr lang="ja-JP" altLang="en-US" dirty="0"/>
              <a:t> </a:t>
            </a:r>
            <a:r>
              <a:rPr lang="en-US" altLang="ja-JP" dirty="0">
                <a:latin typeface="HG丸ｺﾞｼｯｸM-PRO"/>
                <a:ea typeface="HG丸ｺﾞｼｯｸM-PRO"/>
                <a:cs typeface="HG丸ｺﾞｼｯｸM-PRO"/>
              </a:rPr>
              <a:t>2019</a:t>
            </a:r>
            <a:r>
              <a:rPr lang="ja-JP" altLang="en-US" dirty="0">
                <a:latin typeface="HG丸ｺﾞｼｯｸM-PRO"/>
                <a:ea typeface="HG丸ｺﾞｼｯｸM-PRO"/>
                <a:cs typeface="HG丸ｺﾞｼｯｸM-PRO"/>
              </a:rPr>
              <a:t>年度クリスマス会</a:t>
            </a:r>
            <a:endParaRPr lang="en-US" altLang="ja-JP" dirty="0">
              <a:latin typeface="HG丸ｺﾞｼｯｸM-PRO"/>
              <a:ea typeface="HG丸ｺﾞｼｯｸM-PRO"/>
              <a:cs typeface="HG丸ｺﾞｼｯｸM-PRO"/>
            </a:endParaRPr>
          </a:p>
          <a:p>
            <a:r>
              <a:rPr lang="en-US"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理事の先生方、寮生全員で</a:t>
            </a:r>
            <a:endParaRPr lang="en-US" altLang="ja-JP" dirty="0">
              <a:latin typeface="HG丸ｺﾞｼｯｸM-PRO"/>
              <a:ea typeface="HG丸ｺﾞｼｯｸM-PRO"/>
              <a:cs typeface="HG丸ｺﾞｼｯｸM-PRO"/>
            </a:endParaRPr>
          </a:p>
          <a:p>
            <a:r>
              <a:rPr lang="en-US"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プレゼント交換をしました。　</a:t>
            </a:r>
            <a:endParaRPr kumimoji="1" lang="ja-JP" altLang="en-US" dirty="0">
              <a:latin typeface="HG丸ｺﾞｼｯｸM-PRO"/>
              <a:ea typeface="HG丸ｺﾞｼｯｸM-PRO"/>
              <a:cs typeface="HG丸ｺﾞｼｯｸM-PRO"/>
            </a:endParaRPr>
          </a:p>
        </p:txBody>
      </p:sp>
      <p:grpSp>
        <p:nvGrpSpPr>
          <p:cNvPr id="11" name="図形グループ 10"/>
          <p:cNvGrpSpPr/>
          <p:nvPr/>
        </p:nvGrpSpPr>
        <p:grpSpPr>
          <a:xfrm>
            <a:off x="2" y="0"/>
            <a:ext cx="5486400" cy="552426"/>
            <a:chOff x="2" y="0"/>
            <a:chExt cx="5486400" cy="552426"/>
          </a:xfrm>
        </p:grpSpPr>
        <p:grpSp>
          <p:nvGrpSpPr>
            <p:cNvPr id="14" name="図形グループ 13"/>
            <p:cNvGrpSpPr/>
            <p:nvPr/>
          </p:nvGrpSpPr>
          <p:grpSpPr>
            <a:xfrm>
              <a:off x="2" y="0"/>
              <a:ext cx="5486400" cy="540579"/>
              <a:chOff x="2" y="0"/>
              <a:chExt cx="5486400" cy="540579"/>
            </a:xfrm>
          </p:grpSpPr>
          <p:grpSp>
            <p:nvGrpSpPr>
              <p:cNvPr id="16" name="図形グループ 15"/>
              <p:cNvGrpSpPr/>
              <p:nvPr/>
            </p:nvGrpSpPr>
            <p:grpSpPr>
              <a:xfrm>
                <a:off x="2" y="0"/>
                <a:ext cx="5486400" cy="540579"/>
                <a:chOff x="2" y="0"/>
                <a:chExt cx="5486400" cy="540579"/>
              </a:xfrm>
            </p:grpSpPr>
            <p:grpSp>
              <p:nvGrpSpPr>
                <p:cNvPr id="18" name="図形グループ 17"/>
                <p:cNvGrpSpPr/>
                <p:nvPr/>
              </p:nvGrpSpPr>
              <p:grpSpPr>
                <a:xfrm>
                  <a:off x="2" y="0"/>
                  <a:ext cx="5486400" cy="540579"/>
                  <a:chOff x="2" y="0"/>
                  <a:chExt cx="5486400" cy="540579"/>
                </a:xfrm>
              </p:grpSpPr>
              <p:sp>
                <p:nvSpPr>
                  <p:cNvPr id="20" name="正方形/長方形 19"/>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1" name="正方形/長方形 20"/>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 name="正方形/長方形 14"/>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4D7D4B14-D7A0-45A8-91FE-4133BBA4191F}"/>
              </a:ext>
            </a:extLst>
          </p:cNvPr>
          <p:cNvPicPr>
            <a:picLocks noChangeAspect="1"/>
          </p:cNvPicPr>
          <p:nvPr/>
        </p:nvPicPr>
        <p:blipFill rotWithShape="1">
          <a:blip r:embed="rId3"/>
          <a:srcRect l="12546" t="15168"/>
          <a:stretch/>
        </p:blipFill>
        <p:spPr>
          <a:xfrm>
            <a:off x="141674" y="5536529"/>
            <a:ext cx="2650733" cy="1714179"/>
          </a:xfrm>
          <a:prstGeom prst="rect">
            <a:avLst/>
          </a:prstGeom>
          <a:ln>
            <a:noFill/>
          </a:ln>
          <a:effectLst>
            <a:softEdge rad="112500"/>
          </a:effectLst>
        </p:spPr>
      </p:pic>
    </p:spTree>
    <p:extLst>
      <p:ext uri="{BB962C8B-B14F-4D97-AF65-F5344CB8AC3E}">
        <p14:creationId xmlns:p14="http://schemas.microsoft.com/office/powerpoint/2010/main" val="170958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1530" y="846490"/>
            <a:ext cx="5220297" cy="439820"/>
          </a:xfrm>
          <a:prstGeom prst="rect">
            <a:avLst/>
          </a:prstGeom>
        </p:spPr>
        <p:txBody>
          <a:bodyPr wrap="square" lIns="69807" tIns="34903" rIns="69807" bIns="34903">
            <a:spAutoFit/>
          </a:bodyPr>
          <a:lstStyle/>
          <a:p>
            <a:pPr marL="218145" indent="-218145">
              <a:buFont typeface="Wingdings" charset="2"/>
              <a:buChar char="u"/>
            </a:pPr>
            <a:r>
              <a:rPr lang="ja-JP" altLang="en-US" sz="1200" dirty="0">
                <a:latin typeface="HG丸ｺﾞｼｯｸM-PRO"/>
                <a:ea typeface="HG丸ｺﾞｼｯｸM-PRO"/>
                <a:cs typeface="HG丸ｺﾞｼｯｸM-PRO"/>
              </a:rPr>
              <a:t>一麦寮は</a:t>
            </a:r>
            <a:r>
              <a:rPr lang="en-US" altLang="ja-JP" sz="1200" dirty="0">
                <a:latin typeface="HG丸ｺﾞｼｯｸM-PRO"/>
                <a:ea typeface="HG丸ｺﾞｼｯｸM-PRO"/>
                <a:cs typeface="HG丸ｺﾞｼｯｸM-PRO"/>
              </a:rPr>
              <a:t>10</a:t>
            </a:r>
            <a:r>
              <a:rPr lang="ja-JP" altLang="en-US" sz="1200" dirty="0">
                <a:latin typeface="HG丸ｺﾞｼｯｸM-PRO"/>
                <a:ea typeface="HG丸ｺﾞｼｯｸM-PRO"/>
                <a:cs typeface="HG丸ｺﾞｼｯｸM-PRO"/>
              </a:rPr>
              <a:t>名ほどの様々な年齢、学部の男女や留学生が一緒に住んでいる学生寮です。</a:t>
            </a:r>
          </a:p>
        </p:txBody>
      </p:sp>
      <p:pic>
        <p:nvPicPr>
          <p:cNvPr id="4" name="図 3"/>
          <p:cNvPicPr>
            <a:picLocks noChangeAspect="1"/>
          </p:cNvPicPr>
          <p:nvPr/>
        </p:nvPicPr>
        <p:blipFill>
          <a:blip r:embed="rId3"/>
          <a:stretch>
            <a:fillRect/>
          </a:stretch>
        </p:blipFill>
        <p:spPr>
          <a:xfrm>
            <a:off x="4449065" y="1706715"/>
            <a:ext cx="752999" cy="691601"/>
          </a:xfrm>
          <a:prstGeom prst="rect">
            <a:avLst/>
          </a:prstGeom>
        </p:spPr>
      </p:pic>
      <p:sp>
        <p:nvSpPr>
          <p:cNvPr id="6" name="テキスト ボックス 5"/>
          <p:cNvSpPr txBox="1"/>
          <p:nvPr/>
        </p:nvSpPr>
        <p:spPr>
          <a:xfrm>
            <a:off x="791776" y="2039733"/>
            <a:ext cx="140977" cy="270542"/>
          </a:xfrm>
          <a:prstGeom prst="rect">
            <a:avLst/>
          </a:prstGeom>
          <a:noFill/>
        </p:spPr>
        <p:txBody>
          <a:bodyPr wrap="none" lIns="69807" tIns="34903" rIns="69807" bIns="34903" rtlCol="0">
            <a:spAutoFit/>
          </a:bodyPr>
          <a:lstStyle/>
          <a:p>
            <a:endParaRPr kumimoji="1" lang="ja-JP" altLang="en-US" dirty="0"/>
          </a:p>
        </p:txBody>
      </p:sp>
      <p:sp>
        <p:nvSpPr>
          <p:cNvPr id="7" name="正方形/長方形 6"/>
          <p:cNvSpPr/>
          <p:nvPr/>
        </p:nvSpPr>
        <p:spPr>
          <a:xfrm>
            <a:off x="206347" y="1341737"/>
            <a:ext cx="3722648"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1.</a:t>
            </a:r>
            <a:r>
              <a:rPr lang="ja-JP" altLang="en-US" sz="1100" dirty="0">
                <a:latin typeface="HG丸ｺﾞｼｯｸM-PRO"/>
                <a:ea typeface="HG丸ｺﾞｼｯｸM-PRO"/>
                <a:cs typeface="HG丸ｺﾞｼｯｸM-PRO"/>
              </a:rPr>
              <a:t>人間関係のトラブルはありませんか？</a:t>
            </a:r>
          </a:p>
        </p:txBody>
      </p:sp>
      <p:sp>
        <p:nvSpPr>
          <p:cNvPr id="10" name="角丸四角形吹き出し 9"/>
          <p:cNvSpPr/>
          <p:nvPr/>
        </p:nvSpPr>
        <p:spPr>
          <a:xfrm>
            <a:off x="492994" y="1627521"/>
            <a:ext cx="3600332" cy="686843"/>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r>
              <a:rPr lang="ja-JP" altLang="en-US" sz="1000" dirty="0">
                <a:solidFill>
                  <a:srgbClr val="000000"/>
                </a:solidFill>
                <a:latin typeface="HG丸ｺﾞｼｯｸM-PRO"/>
                <a:ea typeface="HG丸ｺﾞｼｯｸM-PRO"/>
                <a:cs typeface="HG丸ｺﾞｼｯｸM-PRO"/>
              </a:rPr>
              <a:t>ほとんどありません。一緒に住んでいるわけですから、たまにちょっとした言い争いや気になることなどはもちろんありますが、共同生活の中で相手に配慮し合いながら仲良くやっています。</a:t>
            </a:r>
          </a:p>
        </p:txBody>
      </p:sp>
      <p:sp>
        <p:nvSpPr>
          <p:cNvPr id="12" name="正方形/長方形 11"/>
          <p:cNvSpPr/>
          <p:nvPr/>
        </p:nvSpPr>
        <p:spPr>
          <a:xfrm>
            <a:off x="206347" y="2439691"/>
            <a:ext cx="4242716" cy="239765"/>
          </a:xfrm>
          <a:prstGeom prst="rect">
            <a:avLst/>
          </a:prstGeom>
        </p:spPr>
        <p:txBody>
          <a:bodyPr wrap="square" lIns="69807" tIns="34903" rIns="69807" bIns="34903">
            <a:spAutoFit/>
          </a:bodyPr>
          <a:lstStyle/>
          <a:p>
            <a:r>
              <a:rPr lang="en-US" altLang="ja-JP" sz="1100" dirty="0">
                <a:latin typeface="HG丸ｺﾞｼｯｸM-PRO"/>
                <a:ea typeface="HG丸ｺﾞｼｯｸM-PRO"/>
                <a:cs typeface="HG丸ｺﾞｼｯｸM-PRO"/>
              </a:rPr>
              <a:t>Q2.</a:t>
            </a:r>
            <a:r>
              <a:rPr lang="ja-JP" altLang="en-US" sz="1100" dirty="0">
                <a:latin typeface="HG丸ｺﾞｼｯｸM-PRO"/>
                <a:ea typeface="HG丸ｺﾞｼｯｸM-PRO"/>
                <a:cs typeface="HG丸ｺﾞｼｯｸM-PRO"/>
              </a:rPr>
              <a:t>異性と一緒に住むのに不安がありませんか？</a:t>
            </a:r>
          </a:p>
        </p:txBody>
      </p:sp>
      <p:sp>
        <p:nvSpPr>
          <p:cNvPr id="14" name="角丸四角形吹き出し 13"/>
          <p:cNvSpPr/>
          <p:nvPr/>
        </p:nvSpPr>
        <p:spPr>
          <a:xfrm>
            <a:off x="492994" y="2710552"/>
            <a:ext cx="3600332" cy="1182833"/>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15" name="正方形/長方形 14"/>
          <p:cNvSpPr/>
          <p:nvPr/>
        </p:nvSpPr>
        <p:spPr>
          <a:xfrm>
            <a:off x="492994" y="2745678"/>
            <a:ext cx="3600332" cy="1147706"/>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不安がないよう配慮しています。それぞれの部屋は個室</a:t>
            </a:r>
            <a:endParaRPr lang="en-US" altLang="ja-JP" sz="1000" dirty="0">
              <a:latin typeface="HG丸ｺﾞｼｯｸM-PRO"/>
              <a:ea typeface="HG丸ｺﾞｼｯｸM-PRO"/>
              <a:cs typeface="HG丸ｺﾞｼｯｸM-PRO"/>
            </a:endParaRPr>
          </a:p>
          <a:p>
            <a:r>
              <a:rPr lang="ja-JP" altLang="en-US" sz="1000" dirty="0">
                <a:latin typeface="HG丸ｺﾞｼｯｸM-PRO"/>
                <a:ea typeface="HG丸ｺﾞｼｯｸM-PRO"/>
                <a:cs typeface="HG丸ｺﾞｼｯｸM-PRO"/>
              </a:rPr>
              <a:t>（一人一部屋）なので、プライベートが守られています。</a:t>
            </a:r>
          </a:p>
          <a:p>
            <a:r>
              <a:rPr lang="ja-JP" altLang="en-US" sz="1000" dirty="0">
                <a:latin typeface="HG丸ｺﾞｼｯｸM-PRO"/>
                <a:ea typeface="HG丸ｺﾞｼｯｸM-PRO"/>
                <a:cs typeface="HG丸ｺﾞｼｯｸM-PRO"/>
              </a:rPr>
              <a:t>お風呂も共用ですが、個室なので、使用中は脱衣所も含め</a:t>
            </a:r>
            <a:endParaRPr lang="en-US" altLang="ja-JP" sz="1000" dirty="0">
              <a:latin typeface="HG丸ｺﾞｼｯｸM-PRO"/>
              <a:ea typeface="HG丸ｺﾞｼｯｸM-PRO"/>
              <a:cs typeface="HG丸ｺﾞｼｯｸM-PRO"/>
            </a:endParaRPr>
          </a:p>
          <a:p>
            <a:r>
              <a:rPr lang="ja-JP" altLang="en-US" sz="1000" dirty="0">
                <a:latin typeface="HG丸ｺﾞｼｯｸM-PRO"/>
                <a:ea typeface="HG丸ｺﾞｼｯｸM-PRO"/>
                <a:cs typeface="HG丸ｺﾞｼｯｸM-PRO"/>
              </a:rPr>
              <a:t>他の人は入れません。トイレも男女で分かれています。</a:t>
            </a:r>
          </a:p>
          <a:p>
            <a:r>
              <a:rPr lang="ja-JP" altLang="en-US" sz="1000" dirty="0">
                <a:latin typeface="HG丸ｺﾞｼｯｸM-PRO"/>
                <a:ea typeface="HG丸ｺﾞｼｯｸM-PRO"/>
                <a:cs typeface="HG丸ｺﾞｼｯｸM-PRO"/>
              </a:rPr>
              <a:t>それと夜</a:t>
            </a:r>
            <a:r>
              <a:rPr lang="en-US" altLang="ja-JP" sz="1000" dirty="0">
                <a:latin typeface="HG丸ｺﾞｼｯｸM-PRO"/>
                <a:ea typeface="HG丸ｺﾞｼｯｸM-PRO"/>
                <a:cs typeface="HG丸ｺﾞｼｯｸM-PRO"/>
              </a:rPr>
              <a:t>12</a:t>
            </a:r>
            <a:r>
              <a:rPr lang="ja-JP" altLang="en-US" sz="1000" dirty="0">
                <a:latin typeface="HG丸ｺﾞｼｯｸM-PRO"/>
                <a:ea typeface="HG丸ｺﾞｼｯｸM-PRO"/>
                <a:cs typeface="HG丸ｺﾞｼｯｸM-PRO"/>
              </a:rPr>
              <a:t>時以降は異性の部屋に入らないことをルールとしています。</a:t>
            </a:r>
            <a:endParaRPr lang="en-US" altLang="ja-JP" sz="1000" dirty="0">
              <a:latin typeface="HG丸ｺﾞｼｯｸM-PRO"/>
              <a:ea typeface="HG丸ｺﾞｼｯｸM-PRO"/>
              <a:cs typeface="HG丸ｺﾞｼｯｸM-PRO"/>
            </a:endParaRPr>
          </a:p>
          <a:p>
            <a:r>
              <a:rPr lang="en-US" altLang="ja-JP" sz="1000" dirty="0">
                <a:latin typeface="HG丸ｺﾞｼｯｸM-PRO"/>
                <a:ea typeface="HG丸ｺﾞｼｯｸM-PRO"/>
                <a:cs typeface="HG丸ｺﾞｼｯｸM-PRO"/>
              </a:rPr>
              <a:t>※</a:t>
            </a:r>
            <a:r>
              <a:rPr lang="ja-JP" altLang="en-US" sz="1000" dirty="0">
                <a:latin typeface="HG丸ｺﾞｼｯｸM-PRO"/>
                <a:ea typeface="HG丸ｺﾞｼｯｸM-PRO"/>
                <a:cs typeface="HG丸ｺﾞｼｯｸM-PRO"/>
              </a:rPr>
              <a:t>デリカシーのないことをすると、みんなに怒られます。</a:t>
            </a:r>
          </a:p>
        </p:txBody>
      </p:sp>
      <p:sp>
        <p:nvSpPr>
          <p:cNvPr id="16" name="正方形/長方形 15"/>
          <p:cNvSpPr/>
          <p:nvPr/>
        </p:nvSpPr>
        <p:spPr>
          <a:xfrm>
            <a:off x="221286" y="4024657"/>
            <a:ext cx="3961674"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3.</a:t>
            </a:r>
            <a:r>
              <a:rPr lang="ja-JP" altLang="en-US" sz="1100" dirty="0">
                <a:latin typeface="HG丸ｺﾞｼｯｸM-PRO"/>
                <a:ea typeface="HG丸ｺﾞｼｯｸM-PRO"/>
                <a:cs typeface="HG丸ｺﾞｼｯｸM-PRO"/>
              </a:rPr>
              <a:t>留年や休学しているのですが、入寮できますか？</a:t>
            </a:r>
          </a:p>
        </p:txBody>
      </p:sp>
      <p:sp>
        <p:nvSpPr>
          <p:cNvPr id="17" name="角丸四角形吹き出し 16"/>
          <p:cNvSpPr/>
          <p:nvPr/>
        </p:nvSpPr>
        <p:spPr>
          <a:xfrm>
            <a:off x="492994" y="4335329"/>
            <a:ext cx="3600332" cy="539227"/>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18" name="正方形/長方形 17"/>
          <p:cNvSpPr/>
          <p:nvPr/>
        </p:nvSpPr>
        <p:spPr>
          <a:xfrm>
            <a:off x="563230" y="4329269"/>
            <a:ext cx="3530097" cy="532153"/>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可能です。大学の寮ではないので、九州大学に学籍のある方なら、休学中でも留年していても、研究生などでも入寮資格はあります。</a:t>
            </a:r>
          </a:p>
        </p:txBody>
      </p:sp>
      <p:sp>
        <p:nvSpPr>
          <p:cNvPr id="19" name="正方形/長方形 18"/>
          <p:cNvSpPr/>
          <p:nvPr/>
        </p:nvSpPr>
        <p:spPr>
          <a:xfrm>
            <a:off x="263625" y="5065640"/>
            <a:ext cx="4949732" cy="439820"/>
          </a:xfrm>
          <a:prstGeom prst="rect">
            <a:avLst/>
          </a:prstGeom>
        </p:spPr>
        <p:txBody>
          <a:bodyPr wrap="square" lIns="69807" tIns="34903" rIns="69807" bIns="34903">
            <a:spAutoFit/>
          </a:bodyPr>
          <a:lstStyle/>
          <a:p>
            <a:pPr marL="218145" indent="-218145">
              <a:buFont typeface="Wingdings" charset="2"/>
              <a:buChar char="u"/>
            </a:pPr>
            <a:r>
              <a:rPr lang="ja-JP" altLang="en-US" sz="1200" dirty="0">
                <a:latin typeface="HG丸ｺﾞｼｯｸM-PRO"/>
                <a:ea typeface="HG丸ｺﾞｼｯｸM-PRO"/>
                <a:cs typeface="HG丸ｺﾞｼｯｸM-PRO"/>
              </a:rPr>
              <a:t>一麦寮は安アパートではなく、共同生活と自治を主体とする学生寮です。</a:t>
            </a:r>
          </a:p>
        </p:txBody>
      </p:sp>
      <p:sp>
        <p:nvSpPr>
          <p:cNvPr id="20" name="正方形/長方形 19"/>
          <p:cNvSpPr/>
          <p:nvPr/>
        </p:nvSpPr>
        <p:spPr>
          <a:xfrm>
            <a:off x="236227" y="5547795"/>
            <a:ext cx="4335153"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4.</a:t>
            </a:r>
            <a:r>
              <a:rPr lang="ja-JP" altLang="en-US" sz="1100" dirty="0">
                <a:latin typeface="HG丸ｺﾞｼｯｸM-PRO"/>
                <a:ea typeface="HG丸ｺﾞｼｯｸM-PRO"/>
                <a:cs typeface="HG丸ｺﾞｼｯｸM-PRO"/>
              </a:rPr>
              <a:t>共同生活のルールや決まりはあるのですか？</a:t>
            </a:r>
          </a:p>
        </p:txBody>
      </p:sp>
      <p:sp>
        <p:nvSpPr>
          <p:cNvPr id="21" name="角丸四角形吹き出し 20"/>
          <p:cNvSpPr/>
          <p:nvPr/>
        </p:nvSpPr>
        <p:spPr>
          <a:xfrm>
            <a:off x="492994" y="5829041"/>
            <a:ext cx="3600332" cy="1230636"/>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22" name="正方形/長方形 21"/>
          <p:cNvSpPr/>
          <p:nvPr/>
        </p:nvSpPr>
        <p:spPr>
          <a:xfrm>
            <a:off x="563228" y="5884824"/>
            <a:ext cx="3530097" cy="1147706"/>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決まりやルールは掃除や聖書研究会、寮生集会、合宿などの活動に出席することです。他にも生活のために必要なルール（洗濯機の使い方、ゴミの捨て方など）はありますが、門限や消灯・起床時間などはありませんし、寮活動に支障がなければ外泊なども自由です。</a:t>
            </a:r>
          </a:p>
          <a:p>
            <a:r>
              <a:rPr lang="ja-JP" altLang="en-US" sz="1000" dirty="0">
                <a:latin typeface="HG丸ｺﾞｼｯｸM-PRO"/>
                <a:ea typeface="HG丸ｺﾞｼｯｸM-PRO"/>
                <a:cs typeface="HG丸ｺﾞｼｯｸM-PRO"/>
              </a:rPr>
              <a:t>また、共用設備（お風呂、台所、テレビ、ピアノなど）は自由に使っていただいて大丈夫です。</a:t>
            </a:r>
          </a:p>
        </p:txBody>
      </p:sp>
      <p:pic>
        <p:nvPicPr>
          <p:cNvPr id="24" name="図 23"/>
          <p:cNvPicPr>
            <a:picLocks noChangeAspect="1"/>
          </p:cNvPicPr>
          <p:nvPr/>
        </p:nvPicPr>
        <p:blipFill>
          <a:blip r:embed="rId3"/>
          <a:stretch>
            <a:fillRect/>
          </a:stretch>
        </p:blipFill>
        <p:spPr>
          <a:xfrm>
            <a:off x="4449063" y="4230486"/>
            <a:ext cx="750398" cy="689212"/>
          </a:xfrm>
          <a:prstGeom prst="rect">
            <a:avLst/>
          </a:prstGeom>
        </p:spPr>
      </p:pic>
      <p:pic>
        <p:nvPicPr>
          <p:cNvPr id="25" name="図 24"/>
          <p:cNvPicPr>
            <a:picLocks noChangeAspect="1"/>
          </p:cNvPicPr>
          <p:nvPr/>
        </p:nvPicPr>
        <p:blipFill>
          <a:blip r:embed="rId4"/>
          <a:stretch>
            <a:fillRect/>
          </a:stretch>
        </p:blipFill>
        <p:spPr>
          <a:xfrm>
            <a:off x="4466803" y="6299688"/>
            <a:ext cx="825386" cy="759989"/>
          </a:xfrm>
          <a:prstGeom prst="rect">
            <a:avLst/>
          </a:prstGeom>
        </p:spPr>
      </p:pic>
      <p:pic>
        <p:nvPicPr>
          <p:cNvPr id="26" name="図 25"/>
          <p:cNvPicPr>
            <a:picLocks noChangeAspect="1"/>
          </p:cNvPicPr>
          <p:nvPr/>
        </p:nvPicPr>
        <p:blipFill>
          <a:blip r:embed="rId3"/>
          <a:stretch>
            <a:fillRect/>
          </a:stretch>
        </p:blipFill>
        <p:spPr>
          <a:xfrm>
            <a:off x="4449065" y="3174008"/>
            <a:ext cx="752999" cy="691601"/>
          </a:xfrm>
          <a:prstGeom prst="rect">
            <a:avLst/>
          </a:prstGeom>
        </p:spPr>
      </p:pic>
      <p:sp>
        <p:nvSpPr>
          <p:cNvPr id="27" name="スライド番号プレースホルダー 26"/>
          <p:cNvSpPr>
            <a:spLocks noGrp="1"/>
          </p:cNvSpPr>
          <p:nvPr>
            <p:ph type="sldNum" sz="quarter" idx="12"/>
          </p:nvPr>
        </p:nvSpPr>
        <p:spPr>
          <a:xfrm>
            <a:off x="3933197" y="6925733"/>
            <a:ext cx="1280160" cy="389467"/>
          </a:xfrm>
        </p:spPr>
        <p:txBody>
          <a:bodyPr/>
          <a:lstStyle/>
          <a:p>
            <a:fld id="{92A12743-32E8-C54C-B5C8-D195C40BE649}" type="slidenum">
              <a:rPr kumimoji="1" lang="ja-JP" altLang="en-US" smtClean="0"/>
              <a:t>15</a:t>
            </a:fld>
            <a:endParaRPr kumimoji="1" lang="ja-JP" altLang="en-US"/>
          </a:p>
        </p:txBody>
      </p:sp>
      <p:grpSp>
        <p:nvGrpSpPr>
          <p:cNvPr id="3" name="図形グループ 2"/>
          <p:cNvGrpSpPr/>
          <p:nvPr/>
        </p:nvGrpSpPr>
        <p:grpSpPr>
          <a:xfrm>
            <a:off x="2" y="0"/>
            <a:ext cx="5486400" cy="552426"/>
            <a:chOff x="2" y="0"/>
            <a:chExt cx="5486400" cy="552426"/>
          </a:xfrm>
        </p:grpSpPr>
        <p:grpSp>
          <p:nvGrpSpPr>
            <p:cNvPr id="23" name="図形グループ 22"/>
            <p:cNvGrpSpPr/>
            <p:nvPr/>
          </p:nvGrpSpPr>
          <p:grpSpPr>
            <a:xfrm>
              <a:off x="2" y="0"/>
              <a:ext cx="5486400" cy="552426"/>
              <a:chOff x="2" y="0"/>
              <a:chExt cx="5486400" cy="552426"/>
            </a:xfrm>
          </p:grpSpPr>
          <p:grpSp>
            <p:nvGrpSpPr>
              <p:cNvPr id="28" name="図形グループ 27"/>
              <p:cNvGrpSpPr/>
              <p:nvPr/>
            </p:nvGrpSpPr>
            <p:grpSpPr>
              <a:xfrm>
                <a:off x="2" y="0"/>
                <a:ext cx="5486400" cy="540579"/>
                <a:chOff x="2" y="0"/>
                <a:chExt cx="5486400" cy="540579"/>
              </a:xfrm>
            </p:grpSpPr>
            <p:grpSp>
              <p:nvGrpSpPr>
                <p:cNvPr id="30" name="図形グループ 29"/>
                <p:cNvGrpSpPr/>
                <p:nvPr/>
              </p:nvGrpSpPr>
              <p:grpSpPr>
                <a:xfrm>
                  <a:off x="2" y="0"/>
                  <a:ext cx="5486400" cy="540579"/>
                  <a:chOff x="2" y="0"/>
                  <a:chExt cx="5486400" cy="540579"/>
                </a:xfrm>
              </p:grpSpPr>
              <p:grpSp>
                <p:nvGrpSpPr>
                  <p:cNvPr id="32" name="図形グループ 31"/>
                  <p:cNvGrpSpPr/>
                  <p:nvPr/>
                </p:nvGrpSpPr>
                <p:grpSpPr>
                  <a:xfrm>
                    <a:off x="2" y="0"/>
                    <a:ext cx="5486400" cy="540579"/>
                    <a:chOff x="2" y="0"/>
                    <a:chExt cx="5486400" cy="540579"/>
                  </a:xfrm>
                </p:grpSpPr>
                <p:sp>
                  <p:nvSpPr>
                    <p:cNvPr id="34" name="正方形/長方形 33"/>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tx1"/>
                          </a:solidFill>
                          <a:latin typeface="HG丸ｺﾞｼｯｸM-PRO"/>
                          <a:ea typeface="HG丸ｺﾞｼｯｸM-PRO"/>
                          <a:cs typeface="HG丸ｺﾞｼｯｸM-PRO"/>
                        </a:rPr>
                        <a:t>5</a:t>
                      </a:r>
                      <a:r>
                        <a:rPr lang="en-US" altLang="ja-JP" sz="2100" dirty="0">
                          <a:solidFill>
                            <a:schemeClr val="tx1"/>
                          </a:solidFill>
                          <a:latin typeface="HG丸ｺﾞｼｯｸM-PRO"/>
                          <a:ea typeface="HG丸ｺﾞｼｯｸM-PRO"/>
                          <a:cs typeface="HG丸ｺﾞｼｯｸM-PRO"/>
                        </a:rPr>
                        <a:t>. </a:t>
                      </a:r>
                      <a:r>
                        <a:rPr lang="en-US" altLang="en-US" sz="2100" dirty="0">
                          <a:solidFill>
                            <a:schemeClr val="tx1"/>
                          </a:solidFill>
                          <a:latin typeface="HG丸ｺﾞｼｯｸM-PRO"/>
                          <a:ea typeface="HG丸ｺﾞｼｯｸM-PRO"/>
                          <a:cs typeface="HG丸ｺﾞｼｯｸM-PRO"/>
                        </a:rPr>
                        <a:t>Q</a:t>
                      </a:r>
                      <a:r>
                        <a:rPr lang="ja-JP" altLang="en-US" sz="2100" dirty="0">
                          <a:solidFill>
                            <a:schemeClr val="tx1"/>
                          </a:solidFill>
                          <a:latin typeface="HG丸ｺﾞｼｯｸM-PRO"/>
                          <a:ea typeface="HG丸ｺﾞｼｯｸM-PRO"/>
                          <a:cs typeface="HG丸ｺﾞｼｯｸM-PRO"/>
                        </a:rPr>
                        <a:t> </a:t>
                      </a:r>
                      <a:r>
                        <a:rPr lang="en-US" altLang="ja-JP" sz="2100" dirty="0">
                          <a:solidFill>
                            <a:schemeClr val="tx1"/>
                          </a:solidFill>
                          <a:latin typeface="HG丸ｺﾞｼｯｸM-PRO"/>
                          <a:ea typeface="HG丸ｺﾞｼｯｸM-PRO"/>
                          <a:cs typeface="HG丸ｺﾞｼｯｸM-PRO"/>
                        </a:rPr>
                        <a:t>&amp;</a:t>
                      </a:r>
                      <a:r>
                        <a:rPr lang="en-US" altLang="en-US" sz="2100" dirty="0">
                          <a:solidFill>
                            <a:schemeClr val="tx1"/>
                          </a:solidFill>
                          <a:latin typeface="HG丸ｺﾞｼｯｸM-PRO"/>
                          <a:ea typeface="HG丸ｺﾞｼｯｸM-PRO"/>
                          <a:cs typeface="HG丸ｺﾞｼｯｸM-PRO"/>
                        </a:rPr>
                        <a:t>A</a:t>
                      </a:r>
                      <a:endParaRPr lang="ja-JP" altLang="en-US" sz="2100" dirty="0">
                        <a:solidFill>
                          <a:schemeClr val="tx1"/>
                        </a:solidFill>
                        <a:latin typeface="HG丸ｺﾞｼｯｸM-PRO"/>
                        <a:ea typeface="HG丸ｺﾞｼｯｸM-PRO"/>
                        <a:cs typeface="HG丸ｺﾞｼｯｸM-PRO"/>
                      </a:endParaRPr>
                    </a:p>
                  </p:txBody>
                </p:sp>
                <p:sp>
                  <p:nvSpPr>
                    <p:cNvPr id="35" name="正方形/長方形 34"/>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3" name="正方形/長方形 32"/>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1" name="正方形/長方形 30"/>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9" name="正方形/長方形 28"/>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6" name="正方形/長方形 35"/>
            <p:cNvSpPr/>
            <p:nvPr/>
          </p:nvSpPr>
          <p:spPr>
            <a:xfrm>
              <a:off x="1619441"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032851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91776" y="2039733"/>
            <a:ext cx="140977" cy="270542"/>
          </a:xfrm>
          <a:prstGeom prst="rect">
            <a:avLst/>
          </a:prstGeom>
          <a:noFill/>
        </p:spPr>
        <p:txBody>
          <a:bodyPr wrap="none" lIns="69807" tIns="34903" rIns="69807" bIns="34903" rtlCol="0">
            <a:spAutoFit/>
          </a:bodyPr>
          <a:lstStyle/>
          <a:p>
            <a:endParaRPr kumimoji="1" lang="ja-JP" altLang="en-US" dirty="0"/>
          </a:p>
        </p:txBody>
      </p:sp>
      <p:sp>
        <p:nvSpPr>
          <p:cNvPr id="14" name="角丸四角形吹き出し 13"/>
          <p:cNvSpPr/>
          <p:nvPr/>
        </p:nvSpPr>
        <p:spPr>
          <a:xfrm>
            <a:off x="492991" y="951839"/>
            <a:ext cx="3600332" cy="1061341"/>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ＤＦＰ教科書体W3"/>
              <a:ea typeface="ＤＦＰ教科書体W3"/>
              <a:cs typeface="ＤＦＰ教科書体W3"/>
            </a:endParaRPr>
          </a:p>
        </p:txBody>
      </p:sp>
      <p:sp>
        <p:nvSpPr>
          <p:cNvPr id="3" name="正方形/長方形 2"/>
          <p:cNvSpPr/>
          <p:nvPr/>
        </p:nvSpPr>
        <p:spPr>
          <a:xfrm>
            <a:off x="236228" y="621851"/>
            <a:ext cx="3588196"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5.</a:t>
            </a:r>
            <a:r>
              <a:rPr lang="ja-JP" altLang="en-US" sz="1100" dirty="0">
                <a:latin typeface="HG丸ｺﾞｼｯｸM-PRO"/>
                <a:ea typeface="HG丸ｺﾞｼｯｸM-PRO"/>
                <a:cs typeface="HG丸ｺﾞｼｯｸM-PRO"/>
              </a:rPr>
              <a:t>寮の活動や行事は忙しいですか？</a:t>
            </a:r>
          </a:p>
        </p:txBody>
      </p:sp>
      <p:sp>
        <p:nvSpPr>
          <p:cNvPr id="8" name="正方形/長方形 7"/>
          <p:cNvSpPr/>
          <p:nvPr/>
        </p:nvSpPr>
        <p:spPr>
          <a:xfrm>
            <a:off x="563227" y="964033"/>
            <a:ext cx="3530096" cy="993817"/>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大丈夫だと思います。現在の寮生はアルバイトや研究（大学院生）、授業、サークル活動、就職活動と、寮の活動を両立させながら、寮生活を送れています。春と夏の合宿などは必ず出席しなければなりませんが、事前に個人の予定を聞き、みんなで話し合い日程などを調整するようにしています。</a:t>
            </a:r>
          </a:p>
        </p:txBody>
      </p:sp>
      <p:sp>
        <p:nvSpPr>
          <p:cNvPr id="9" name="正方形/長方形 8"/>
          <p:cNvSpPr/>
          <p:nvPr/>
        </p:nvSpPr>
        <p:spPr>
          <a:xfrm>
            <a:off x="236225" y="2133063"/>
            <a:ext cx="2510012" cy="239765"/>
          </a:xfrm>
          <a:prstGeom prst="rect">
            <a:avLst/>
          </a:prstGeom>
        </p:spPr>
        <p:txBody>
          <a:bodyPr wrap="non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6.</a:t>
            </a:r>
            <a:r>
              <a:rPr lang="ja-JP" altLang="en-US" sz="1100" dirty="0">
                <a:latin typeface="HG丸ｺﾞｼｯｸM-PRO"/>
                <a:ea typeface="HG丸ｺﾞｼｯｸM-PRO"/>
                <a:cs typeface="HG丸ｺﾞｼｯｸM-PRO"/>
              </a:rPr>
              <a:t>自治を行う寮ってどういうこと？</a:t>
            </a:r>
          </a:p>
        </p:txBody>
      </p:sp>
      <p:sp>
        <p:nvSpPr>
          <p:cNvPr id="23" name="角丸四角形吹き出し 22"/>
          <p:cNvSpPr/>
          <p:nvPr/>
        </p:nvSpPr>
        <p:spPr>
          <a:xfrm>
            <a:off x="492994" y="2520721"/>
            <a:ext cx="3600332" cy="1675135"/>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11" name="正方形/長方形 10"/>
          <p:cNvSpPr/>
          <p:nvPr/>
        </p:nvSpPr>
        <p:spPr>
          <a:xfrm>
            <a:off x="563228" y="2515675"/>
            <a:ext cx="3530098" cy="1609371"/>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みんなでルールを決め、寮を運営していくということです。　　 </a:t>
            </a:r>
          </a:p>
          <a:p>
            <a:r>
              <a:rPr lang="ja-JP" altLang="en-US" sz="1000" dirty="0">
                <a:latin typeface="HG丸ｺﾞｼｯｸM-PRO"/>
                <a:ea typeface="HG丸ｺﾞｼｯｸM-PRO"/>
                <a:cs typeface="HG丸ｺﾞｼｯｸM-PRO"/>
              </a:rPr>
              <a:t>一麦寮には寮母さんや管理人さんはいません。そのため、生活に必要なルールはみんなで話し合って作りますし、寮費の回収、寮の備品（鍋や包丁、洗濯機、電球、テレビ）の購入、寮の掃除、ゴミ出し、合宿の手配まで寮の運営に必要な仕事は、寮生みんなで分担してやりますもちろん、仕事は先輩寮生が教えてくれますし、高度なことは要求されません。</a:t>
            </a:r>
          </a:p>
          <a:p>
            <a:r>
              <a:rPr lang="ja-JP" altLang="en-US" sz="1000" dirty="0">
                <a:latin typeface="HG丸ｺﾞｼｯｸM-PRO"/>
                <a:ea typeface="HG丸ｺﾞｼｯｸM-PRO"/>
                <a:cs typeface="HG丸ｺﾞｼｯｸM-PRO"/>
              </a:rPr>
              <a:t>また、仕事は大学学業に支障が出るほどにならないよう配慮し、みんなで協力しながらやります。</a:t>
            </a:r>
          </a:p>
        </p:txBody>
      </p:sp>
      <p:sp>
        <p:nvSpPr>
          <p:cNvPr id="26" name="角丸四角形吹き出し 25"/>
          <p:cNvSpPr/>
          <p:nvPr/>
        </p:nvSpPr>
        <p:spPr>
          <a:xfrm>
            <a:off x="492994" y="5088213"/>
            <a:ext cx="3600332" cy="1215326"/>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pic>
        <p:nvPicPr>
          <p:cNvPr id="19" name="図 18"/>
          <p:cNvPicPr>
            <a:picLocks noChangeAspect="1"/>
          </p:cNvPicPr>
          <p:nvPr/>
        </p:nvPicPr>
        <p:blipFill>
          <a:blip r:embed="rId3"/>
          <a:stretch>
            <a:fillRect/>
          </a:stretch>
        </p:blipFill>
        <p:spPr>
          <a:xfrm>
            <a:off x="4549131" y="1241327"/>
            <a:ext cx="838270" cy="771855"/>
          </a:xfrm>
          <a:prstGeom prst="rect">
            <a:avLst/>
          </a:prstGeom>
        </p:spPr>
      </p:pic>
      <p:pic>
        <p:nvPicPr>
          <p:cNvPr id="20" name="図 19"/>
          <p:cNvPicPr>
            <a:picLocks noChangeAspect="1"/>
          </p:cNvPicPr>
          <p:nvPr/>
        </p:nvPicPr>
        <p:blipFill>
          <a:blip r:embed="rId3"/>
          <a:stretch>
            <a:fillRect/>
          </a:stretch>
        </p:blipFill>
        <p:spPr>
          <a:xfrm>
            <a:off x="4549131" y="3355707"/>
            <a:ext cx="835540" cy="769339"/>
          </a:xfrm>
          <a:prstGeom prst="rect">
            <a:avLst/>
          </a:prstGeom>
        </p:spPr>
      </p:pic>
      <p:pic>
        <p:nvPicPr>
          <p:cNvPr id="2" name="図 1"/>
          <p:cNvPicPr>
            <a:picLocks noChangeAspect="1"/>
          </p:cNvPicPr>
          <p:nvPr/>
        </p:nvPicPr>
        <p:blipFill>
          <a:blip r:embed="rId4"/>
          <a:stretch>
            <a:fillRect/>
          </a:stretch>
        </p:blipFill>
        <p:spPr>
          <a:xfrm>
            <a:off x="4551863" y="5742321"/>
            <a:ext cx="835540" cy="771267"/>
          </a:xfrm>
          <a:prstGeom prst="rect">
            <a:avLst/>
          </a:prstGeom>
        </p:spPr>
      </p:pic>
      <p:sp>
        <p:nvSpPr>
          <p:cNvPr id="7" name="スライド番号プレースホルダー 6"/>
          <p:cNvSpPr>
            <a:spLocks noGrp="1"/>
          </p:cNvSpPr>
          <p:nvPr>
            <p:ph type="sldNum" sz="quarter" idx="12"/>
          </p:nvPr>
        </p:nvSpPr>
        <p:spPr>
          <a:xfrm>
            <a:off x="3939906" y="6921240"/>
            <a:ext cx="1280160" cy="389467"/>
          </a:xfrm>
        </p:spPr>
        <p:txBody>
          <a:bodyPr/>
          <a:lstStyle/>
          <a:p>
            <a:fld id="{92A12743-32E8-C54C-B5C8-D195C40BE649}" type="slidenum">
              <a:rPr kumimoji="1" lang="ja-JP" altLang="en-US" smtClean="0"/>
              <a:t>16</a:t>
            </a:fld>
            <a:endParaRPr kumimoji="1" lang="ja-JP" altLang="en-US"/>
          </a:p>
        </p:txBody>
      </p:sp>
      <p:sp>
        <p:nvSpPr>
          <p:cNvPr id="30" name="正方形/長方形 29"/>
          <p:cNvSpPr/>
          <p:nvPr/>
        </p:nvSpPr>
        <p:spPr>
          <a:xfrm>
            <a:off x="272408" y="4440972"/>
            <a:ext cx="4947658" cy="409042"/>
          </a:xfrm>
          <a:prstGeom prst="rect">
            <a:avLst/>
          </a:prstGeom>
        </p:spPr>
        <p:txBody>
          <a:bodyPr wrap="square" lIns="69807" tIns="34903" rIns="69807" bIns="34903">
            <a:spAutoFit/>
          </a:bodyPr>
          <a:lstStyle/>
          <a:p>
            <a:r>
              <a:rPr lang="en-US" altLang="ja-JP" sz="1100" dirty="0">
                <a:latin typeface="HG丸ｺﾞｼｯｸM-PRO"/>
                <a:ea typeface="HG丸ｺﾞｼｯｸM-PRO"/>
                <a:cs typeface="HG丸ｺﾞｼｯｸM-PRO"/>
              </a:rPr>
              <a:t>Q7</a:t>
            </a:r>
            <a:r>
              <a:rPr lang="ja-JP" altLang="en-US" sz="1100" dirty="0">
                <a:latin typeface="HG丸ｺﾞｼｯｸM-PRO"/>
                <a:ea typeface="HG丸ｺﾞｼｯｸM-PRO"/>
                <a:cs typeface="HG丸ｺﾞｼｯｸM-PRO"/>
              </a:rPr>
              <a:t>．引越しの際に生活をスタートさせるのに用意しなければならない物は</a:t>
            </a:r>
          </a:p>
          <a:p>
            <a:r>
              <a:rPr lang="ja-JP" altLang="en-US" sz="1100" dirty="0">
                <a:latin typeface="HG丸ｺﾞｼｯｸM-PRO"/>
                <a:ea typeface="HG丸ｺﾞｼｯｸM-PRO"/>
                <a:cs typeface="HG丸ｺﾞｼｯｸM-PRO"/>
              </a:rPr>
              <a:t>　　なんですか？　</a:t>
            </a:r>
          </a:p>
        </p:txBody>
      </p:sp>
      <p:sp>
        <p:nvSpPr>
          <p:cNvPr id="31" name="正方形/長方形 30"/>
          <p:cNvSpPr/>
          <p:nvPr/>
        </p:nvSpPr>
        <p:spPr>
          <a:xfrm>
            <a:off x="550687" y="5155833"/>
            <a:ext cx="3542636" cy="1147706"/>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ほとんどなにも要りません。一麦寮では、調理器具や食器、洗濯機、物干し台、昔の寮生が置いて行った暖房器具や傘、勉強部屋（机とイス）、リビングルームのテレビや時計などがあり、個室の寝るスペースは畳敷きなので、極端なことを言えば体を洗う道具さえあれば生活を十分スタートできます。また、他の寮生も助けてくれるので、困ったことがあれば気兼ねなく相談してください。</a:t>
            </a:r>
          </a:p>
        </p:txBody>
      </p:sp>
      <p:grpSp>
        <p:nvGrpSpPr>
          <p:cNvPr id="17" name="図形グループ 16"/>
          <p:cNvGrpSpPr/>
          <p:nvPr/>
        </p:nvGrpSpPr>
        <p:grpSpPr>
          <a:xfrm>
            <a:off x="2" y="0"/>
            <a:ext cx="5486400" cy="552426"/>
            <a:chOff x="2" y="0"/>
            <a:chExt cx="5486400" cy="552426"/>
          </a:xfrm>
        </p:grpSpPr>
        <p:grpSp>
          <p:nvGrpSpPr>
            <p:cNvPr id="18" name="図形グループ 17"/>
            <p:cNvGrpSpPr/>
            <p:nvPr/>
          </p:nvGrpSpPr>
          <p:grpSpPr>
            <a:xfrm>
              <a:off x="2" y="0"/>
              <a:ext cx="5486400" cy="552426"/>
              <a:chOff x="2" y="0"/>
              <a:chExt cx="5486400" cy="552426"/>
            </a:xfrm>
          </p:grpSpPr>
          <p:grpSp>
            <p:nvGrpSpPr>
              <p:cNvPr id="22" name="図形グループ 21"/>
              <p:cNvGrpSpPr/>
              <p:nvPr/>
            </p:nvGrpSpPr>
            <p:grpSpPr>
              <a:xfrm>
                <a:off x="2" y="0"/>
                <a:ext cx="5486400" cy="540579"/>
                <a:chOff x="2" y="0"/>
                <a:chExt cx="5486400" cy="540579"/>
              </a:xfrm>
            </p:grpSpPr>
            <p:grpSp>
              <p:nvGrpSpPr>
                <p:cNvPr id="25" name="図形グループ 24"/>
                <p:cNvGrpSpPr/>
                <p:nvPr/>
              </p:nvGrpSpPr>
              <p:grpSpPr>
                <a:xfrm>
                  <a:off x="2" y="0"/>
                  <a:ext cx="5486400" cy="540579"/>
                  <a:chOff x="2" y="0"/>
                  <a:chExt cx="5486400" cy="540579"/>
                </a:xfrm>
              </p:grpSpPr>
              <p:grpSp>
                <p:nvGrpSpPr>
                  <p:cNvPr id="28" name="図形グループ 27"/>
                  <p:cNvGrpSpPr/>
                  <p:nvPr/>
                </p:nvGrpSpPr>
                <p:grpSpPr>
                  <a:xfrm>
                    <a:off x="2" y="0"/>
                    <a:ext cx="5486400" cy="540579"/>
                    <a:chOff x="2" y="0"/>
                    <a:chExt cx="5486400" cy="540579"/>
                  </a:xfrm>
                </p:grpSpPr>
                <p:sp>
                  <p:nvSpPr>
                    <p:cNvPr id="32" name="正方形/長方形 31"/>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33" name="正方形/長方形 32"/>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9" name="正方形/長方形 28"/>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7" name="正方形/長方形 26"/>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4" name="正方形/長方形 23"/>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1619441"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3923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91776" y="2039733"/>
            <a:ext cx="140977" cy="270542"/>
          </a:xfrm>
          <a:prstGeom prst="rect">
            <a:avLst/>
          </a:prstGeom>
          <a:noFill/>
        </p:spPr>
        <p:txBody>
          <a:bodyPr wrap="none" lIns="69807" tIns="34903" rIns="69807" bIns="34903" rtlCol="0">
            <a:spAutoFit/>
          </a:bodyPr>
          <a:lstStyle/>
          <a:p>
            <a:endParaRPr kumimoji="1" lang="ja-JP" altLang="en-US" dirty="0"/>
          </a:p>
        </p:txBody>
      </p:sp>
      <p:sp>
        <p:nvSpPr>
          <p:cNvPr id="32" name="正方形/長方形 31"/>
          <p:cNvSpPr/>
          <p:nvPr/>
        </p:nvSpPr>
        <p:spPr>
          <a:xfrm>
            <a:off x="216710" y="959661"/>
            <a:ext cx="4335153"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8. </a:t>
            </a:r>
            <a:r>
              <a:rPr lang="ja-JP" altLang="en-US" sz="1100" dirty="0">
                <a:latin typeface="HG丸ｺﾞｼｯｸM-PRO"/>
                <a:ea typeface="HG丸ｺﾞｼｯｸM-PRO"/>
                <a:cs typeface="HG丸ｺﾞｼｯｸM-PRO"/>
              </a:rPr>
              <a:t>みんなで同じものを使うのに抵抗感はないですか？</a:t>
            </a:r>
          </a:p>
        </p:txBody>
      </p:sp>
      <p:sp>
        <p:nvSpPr>
          <p:cNvPr id="33" name="角丸四角形吹き出し 32"/>
          <p:cNvSpPr/>
          <p:nvPr/>
        </p:nvSpPr>
        <p:spPr>
          <a:xfrm>
            <a:off x="431701" y="1496858"/>
            <a:ext cx="3600332" cy="1510651"/>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34" name="正方形/長方形 33"/>
          <p:cNvSpPr/>
          <p:nvPr/>
        </p:nvSpPr>
        <p:spPr>
          <a:xfrm>
            <a:off x="480459" y="1506588"/>
            <a:ext cx="3551574" cy="1455482"/>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きれいに使うよう配慮しています。</a:t>
            </a:r>
          </a:p>
          <a:p>
            <a:r>
              <a:rPr lang="ja-JP" altLang="en-US" sz="1000" dirty="0">
                <a:latin typeface="HG丸ｺﾞｼｯｸM-PRO"/>
                <a:ea typeface="HG丸ｺﾞｼｯｸM-PRO"/>
                <a:cs typeface="HG丸ｺﾞｼｯｸM-PRO"/>
              </a:rPr>
              <a:t>鍋や包丁などの料理器具の他、お皿やコップ、工具、電話、テレビ、プリンター、冷蔵庫、電子レンジなどを共同備品として使ってもらえる他、醤油などの調味料も共同で買っています。人によっては他人と同じものを使うことに抵抗感がある物もあるかもしれません。他人との共同使用に抵抗感があるなら、個人のものを用意しても構いません。</a:t>
            </a:r>
          </a:p>
          <a:p>
            <a:r>
              <a:rPr lang="ja-JP" altLang="en-US" sz="1000" dirty="0">
                <a:latin typeface="HG丸ｺﾞｼｯｸM-PRO"/>
                <a:ea typeface="HG丸ｺﾞｼｯｸM-PRO"/>
                <a:cs typeface="HG丸ｺﾞｼｯｸM-PRO"/>
              </a:rPr>
              <a:t>ただし、洗濯機と乾燥機、お風呂、トイレ（男女別）などはどうしても共同になります。</a:t>
            </a:r>
          </a:p>
        </p:txBody>
      </p:sp>
      <p:sp>
        <p:nvSpPr>
          <p:cNvPr id="35" name="正方形/長方形 34"/>
          <p:cNvSpPr/>
          <p:nvPr/>
        </p:nvSpPr>
        <p:spPr>
          <a:xfrm>
            <a:off x="216710" y="3534620"/>
            <a:ext cx="897595" cy="255154"/>
          </a:xfrm>
          <a:prstGeom prst="rect">
            <a:avLst/>
          </a:prstGeom>
        </p:spPr>
        <p:txBody>
          <a:bodyPr wrap="none" lIns="69807" tIns="34903" rIns="69807" bIns="34903">
            <a:spAutoFit/>
          </a:bodyPr>
          <a:lstStyle/>
          <a:p>
            <a:r>
              <a:rPr lang="en-US" altLang="ja-JP" sz="1100" b="1" dirty="0">
                <a:latin typeface="ＤＦＰ教科書体W3"/>
                <a:ea typeface="ＤＦＰ教科書体W3"/>
                <a:cs typeface="ＤＦＰ教科書体W3"/>
              </a:rPr>
              <a:t>♦</a:t>
            </a:r>
            <a:r>
              <a:rPr lang="ja-JP" altLang="en-US" sz="1200" dirty="0">
                <a:latin typeface="HG丸ｺﾞｼｯｸM-PRO"/>
                <a:ea typeface="HG丸ｺﾞｼｯｸM-PRO"/>
                <a:cs typeface="HG丸ｺﾞｼｯｸM-PRO"/>
              </a:rPr>
              <a:t>最後に</a:t>
            </a:r>
            <a:r>
              <a:rPr lang="en-US" altLang="ja-JP" sz="1200" dirty="0">
                <a:latin typeface="HG丸ｺﾞｼｯｸM-PRO"/>
                <a:ea typeface="HG丸ｺﾞｼｯｸM-PRO"/>
                <a:cs typeface="HG丸ｺﾞｼｯｸM-PRO"/>
              </a:rPr>
              <a:t>…</a:t>
            </a:r>
            <a:endParaRPr lang="ja-JP" altLang="en-US" sz="1200" dirty="0">
              <a:latin typeface="HG丸ｺﾞｼｯｸM-PRO"/>
              <a:ea typeface="HG丸ｺﾞｼｯｸM-PRO"/>
              <a:cs typeface="HG丸ｺﾞｼｯｸM-PRO"/>
            </a:endParaRPr>
          </a:p>
        </p:txBody>
      </p:sp>
      <p:sp>
        <p:nvSpPr>
          <p:cNvPr id="36" name="正方形/長方形 35"/>
          <p:cNvSpPr/>
          <p:nvPr/>
        </p:nvSpPr>
        <p:spPr>
          <a:xfrm>
            <a:off x="311869" y="3946336"/>
            <a:ext cx="3768923"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9. </a:t>
            </a:r>
            <a:r>
              <a:rPr lang="ja-JP" altLang="en-US" sz="1100" dirty="0">
                <a:latin typeface="HG丸ｺﾞｼｯｸM-PRO"/>
                <a:ea typeface="HG丸ｺﾞｼｯｸM-PRO"/>
                <a:cs typeface="HG丸ｺﾞｼｯｸM-PRO"/>
              </a:rPr>
              <a:t>寮に住んで良かったことって何ですか？</a:t>
            </a:r>
          </a:p>
        </p:txBody>
      </p:sp>
      <p:sp>
        <p:nvSpPr>
          <p:cNvPr id="37" name="角丸四角形吹き出し 36"/>
          <p:cNvSpPr/>
          <p:nvPr/>
        </p:nvSpPr>
        <p:spPr>
          <a:xfrm>
            <a:off x="431701" y="4616435"/>
            <a:ext cx="3600332" cy="1222355"/>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38" name="正方形/長方形 37"/>
          <p:cNvSpPr/>
          <p:nvPr/>
        </p:nvSpPr>
        <p:spPr>
          <a:xfrm>
            <a:off x="514469" y="4656278"/>
            <a:ext cx="3517564" cy="1147707"/>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なによりも一番は、さみしくなく、毎日が明るく過ごせることです。　　 </a:t>
            </a:r>
          </a:p>
          <a:p>
            <a:r>
              <a:rPr lang="ja-JP" altLang="en-US" sz="1000" dirty="0">
                <a:latin typeface="HG丸ｺﾞｼｯｸM-PRO"/>
                <a:ea typeface="HG丸ｺﾞｼｯｸM-PRO"/>
                <a:cs typeface="HG丸ｺﾞｼｯｸM-PRO"/>
              </a:rPr>
              <a:t>みんなでテレビでスポーツ観戦をしたり、ゲームをしたり、料理をしたり、白熱議論したり、一緒に住んでいるからこそできる日常の楽しみを満喫しています。</a:t>
            </a:r>
          </a:p>
          <a:p>
            <a:r>
              <a:rPr lang="en-US" altLang="ja-JP" sz="1000" dirty="0">
                <a:latin typeface="HG丸ｺﾞｼｯｸM-PRO"/>
                <a:ea typeface="HG丸ｺﾞｼｯｸM-PRO"/>
                <a:cs typeface="HG丸ｺﾞｼｯｸM-PRO"/>
              </a:rPr>
              <a:t>※</a:t>
            </a:r>
            <a:r>
              <a:rPr lang="ja-JP" altLang="en-US" sz="1000" dirty="0">
                <a:latin typeface="HG丸ｺﾞｼｯｸM-PRO"/>
                <a:ea typeface="HG丸ｺﾞｼｯｸM-PRO"/>
                <a:cs typeface="HG丸ｺﾞｼｯｸM-PRO"/>
              </a:rPr>
              <a:t>自分の時間が欲しい時は、個室に戻ればいいだけですから気楽です。</a:t>
            </a:r>
          </a:p>
        </p:txBody>
      </p:sp>
      <p:pic>
        <p:nvPicPr>
          <p:cNvPr id="40" name="図 39"/>
          <p:cNvPicPr>
            <a:picLocks noChangeAspect="1"/>
          </p:cNvPicPr>
          <p:nvPr/>
        </p:nvPicPr>
        <p:blipFill>
          <a:blip r:embed="rId3"/>
          <a:stretch>
            <a:fillRect/>
          </a:stretch>
        </p:blipFill>
        <p:spPr>
          <a:xfrm>
            <a:off x="4551863" y="2310275"/>
            <a:ext cx="835540" cy="771267"/>
          </a:xfrm>
          <a:prstGeom prst="rect">
            <a:avLst/>
          </a:prstGeom>
        </p:spPr>
      </p:pic>
      <p:pic>
        <p:nvPicPr>
          <p:cNvPr id="41" name="図 40"/>
          <p:cNvPicPr>
            <a:picLocks noChangeAspect="1"/>
          </p:cNvPicPr>
          <p:nvPr/>
        </p:nvPicPr>
        <p:blipFill>
          <a:blip r:embed="rId4"/>
          <a:stretch>
            <a:fillRect/>
          </a:stretch>
        </p:blipFill>
        <p:spPr>
          <a:xfrm>
            <a:off x="3881898" y="5227613"/>
            <a:ext cx="1779048" cy="1988135"/>
          </a:xfrm>
          <a:prstGeom prst="rect">
            <a:avLst/>
          </a:prstGeom>
        </p:spPr>
      </p:pic>
      <p:sp>
        <p:nvSpPr>
          <p:cNvPr id="42" name="スライド番号プレースホルダー 41"/>
          <p:cNvSpPr>
            <a:spLocks noGrp="1"/>
          </p:cNvSpPr>
          <p:nvPr>
            <p:ph type="sldNum" sz="quarter" idx="12"/>
          </p:nvPr>
        </p:nvSpPr>
        <p:spPr/>
        <p:txBody>
          <a:bodyPr/>
          <a:lstStyle/>
          <a:p>
            <a:fld id="{92A12743-32E8-C54C-B5C8-D195C40BE649}" type="slidenum">
              <a:rPr kumimoji="1" lang="ja-JP" altLang="en-US" smtClean="0"/>
              <a:t>17</a:t>
            </a:fld>
            <a:endParaRPr kumimoji="1" lang="ja-JP" altLang="en-US"/>
          </a:p>
        </p:txBody>
      </p:sp>
      <p:grpSp>
        <p:nvGrpSpPr>
          <p:cNvPr id="15" name="図形グループ 14"/>
          <p:cNvGrpSpPr/>
          <p:nvPr/>
        </p:nvGrpSpPr>
        <p:grpSpPr>
          <a:xfrm>
            <a:off x="2" y="0"/>
            <a:ext cx="5486400" cy="552426"/>
            <a:chOff x="2" y="0"/>
            <a:chExt cx="5486400" cy="552426"/>
          </a:xfrm>
        </p:grpSpPr>
        <p:grpSp>
          <p:nvGrpSpPr>
            <p:cNvPr id="16" name="図形グループ 15"/>
            <p:cNvGrpSpPr/>
            <p:nvPr/>
          </p:nvGrpSpPr>
          <p:grpSpPr>
            <a:xfrm>
              <a:off x="2" y="0"/>
              <a:ext cx="5486400" cy="552426"/>
              <a:chOff x="2" y="0"/>
              <a:chExt cx="5486400" cy="552426"/>
            </a:xfrm>
          </p:grpSpPr>
          <p:grpSp>
            <p:nvGrpSpPr>
              <p:cNvPr id="18" name="図形グループ 17"/>
              <p:cNvGrpSpPr/>
              <p:nvPr/>
            </p:nvGrpSpPr>
            <p:grpSpPr>
              <a:xfrm>
                <a:off x="2" y="0"/>
                <a:ext cx="5486400" cy="540579"/>
                <a:chOff x="2" y="0"/>
                <a:chExt cx="5486400" cy="540579"/>
              </a:xfrm>
            </p:grpSpPr>
            <p:grpSp>
              <p:nvGrpSpPr>
                <p:cNvPr id="20" name="図形グループ 19"/>
                <p:cNvGrpSpPr/>
                <p:nvPr/>
              </p:nvGrpSpPr>
              <p:grpSpPr>
                <a:xfrm>
                  <a:off x="2" y="0"/>
                  <a:ext cx="5486400" cy="540579"/>
                  <a:chOff x="2" y="0"/>
                  <a:chExt cx="5486400" cy="540579"/>
                </a:xfrm>
              </p:grpSpPr>
              <p:grpSp>
                <p:nvGrpSpPr>
                  <p:cNvPr id="22" name="図形グループ 21"/>
                  <p:cNvGrpSpPr/>
                  <p:nvPr/>
                </p:nvGrpSpPr>
                <p:grpSpPr>
                  <a:xfrm>
                    <a:off x="2" y="0"/>
                    <a:ext cx="5486400" cy="540579"/>
                    <a:chOff x="2" y="0"/>
                    <a:chExt cx="5486400" cy="540579"/>
                  </a:xfrm>
                </p:grpSpPr>
                <p:sp>
                  <p:nvSpPr>
                    <p:cNvPr id="24" name="正方形/長方形 23"/>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5" name="正方形/長方形 24"/>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3" name="正方形/長方形 22"/>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1619441"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19508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5110" y="1507650"/>
            <a:ext cx="5368950" cy="5348854"/>
          </a:xfrm>
          <a:prstGeom prst="rect">
            <a:avLst/>
          </a:prstGeom>
          <a:ln w="50800">
            <a:solidFill>
              <a:srgbClr val="255F97"/>
            </a:solidFill>
          </a:ln>
        </p:spPr>
        <p:txBody>
          <a:bodyPr wrap="square" lIns="69807" tIns="34903" rIns="69807" bIns="34903">
            <a:spAutoFit/>
          </a:bodyPr>
          <a:lstStyle/>
          <a:p>
            <a:r>
              <a:rPr lang="en-US" altLang="ja-JP" sz="1200" b="1" dirty="0">
                <a:latin typeface="HG丸ｺﾞｼｯｸM-PRO"/>
                <a:ea typeface="HG丸ｺﾞｼｯｸM-PRO"/>
                <a:cs typeface="HG丸ｺﾞｼｯｸM-PRO"/>
              </a:rPr>
              <a:t>◆</a:t>
            </a:r>
            <a:r>
              <a:rPr lang="ja-JP" altLang="en-US" sz="1200" b="1" dirty="0">
                <a:latin typeface="HG丸ｺﾞｼｯｸM-PRO"/>
                <a:ea typeface="HG丸ｺﾞｼｯｸM-PRO"/>
                <a:cs typeface="HG丸ｺﾞｼｯｸM-PRO"/>
              </a:rPr>
              <a:t>所在地</a:t>
            </a:r>
            <a:r>
              <a:rPr lang="ja-JP" altLang="en-US" sz="1200" dirty="0">
                <a:latin typeface="HG丸ｺﾞｼｯｸM-PRO"/>
                <a:ea typeface="HG丸ｺﾞｼｯｸM-PRO"/>
                <a:cs typeface="HG丸ｺﾞｼｯｸM-PRO"/>
              </a:rPr>
              <a:t>　</a:t>
            </a:r>
          </a:p>
          <a:p>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819-0386</a:t>
            </a:r>
          </a:p>
          <a:p>
            <a:r>
              <a:rPr lang="ja-JP" altLang="en-US" sz="1200" dirty="0">
                <a:latin typeface="HG丸ｺﾞｼｯｸM-PRO"/>
                <a:ea typeface="HG丸ｺﾞｼｯｸM-PRO"/>
                <a:cs typeface="HG丸ｺﾞｼｯｸM-PRO"/>
              </a:rPr>
              <a:t>福岡県福岡市西区元浜</a:t>
            </a:r>
            <a:r>
              <a:rPr lang="en-US" altLang="ja-JP" sz="1200" dirty="0">
                <a:latin typeface="HG丸ｺﾞｼｯｸM-PRO"/>
                <a:ea typeface="HG丸ｺﾞｼｯｸM-PRO"/>
                <a:cs typeface="HG丸ｺﾞｼｯｸM-PRO"/>
              </a:rPr>
              <a:t>1</a:t>
            </a:r>
            <a:r>
              <a:rPr lang="ja-JP" altLang="en-US" sz="1200" dirty="0">
                <a:latin typeface="HG丸ｺﾞｼｯｸM-PRO"/>
                <a:ea typeface="HG丸ｺﾞｼｯｸM-PRO"/>
                <a:cs typeface="HG丸ｺﾞｼｯｸM-PRO"/>
              </a:rPr>
              <a:t>丁目</a:t>
            </a:r>
            <a:r>
              <a:rPr lang="en-US" altLang="ja-JP" sz="1200" dirty="0">
                <a:latin typeface="HG丸ｺﾞｼｯｸM-PRO"/>
                <a:ea typeface="HG丸ｺﾞｼｯｸM-PRO"/>
                <a:cs typeface="HG丸ｺﾞｼｯｸM-PRO"/>
              </a:rPr>
              <a:t>30</a:t>
            </a:r>
            <a:r>
              <a:rPr lang="ja-JP" altLang="en-US" sz="1200" dirty="0">
                <a:latin typeface="HG丸ｺﾞｼｯｸM-PRO"/>
                <a:ea typeface="HG丸ｺﾞｼｯｸM-PRO"/>
                <a:cs typeface="HG丸ｺﾞｼｯｸM-PRO"/>
              </a:rPr>
              <a:t>番地</a:t>
            </a:r>
            <a:r>
              <a:rPr lang="en-US" altLang="ja-JP" sz="1200" dirty="0">
                <a:latin typeface="HG丸ｺﾞｼｯｸM-PRO"/>
                <a:ea typeface="HG丸ｺﾞｼｯｸM-PRO"/>
                <a:cs typeface="HG丸ｺﾞｼｯｸM-PRO"/>
              </a:rPr>
              <a:t>3</a:t>
            </a:r>
            <a:r>
              <a:rPr lang="ja-JP" altLang="en-US" sz="1200" dirty="0">
                <a:latin typeface="HG丸ｺﾞｼｯｸM-PRO"/>
                <a:ea typeface="HG丸ｺﾞｼｯｸM-PRO"/>
                <a:cs typeface="HG丸ｺﾞｼｯｸM-PRO"/>
              </a:rPr>
              <a:t>号</a:t>
            </a:r>
            <a:endParaRPr lang="en-US" altLang="ja-JP" sz="12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800" dirty="0">
              <a:latin typeface="HG丸ｺﾞｼｯｸM-PRO"/>
              <a:ea typeface="HG丸ｺﾞｼｯｸM-PRO"/>
              <a:cs typeface="HG丸ｺﾞｼｯｸM-PRO"/>
            </a:endParaRPr>
          </a:p>
          <a:p>
            <a:endParaRPr lang="en-US" altLang="ja-JP" sz="8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1100" dirty="0">
              <a:latin typeface="HG丸ｺﾞｼｯｸM-PRO"/>
              <a:ea typeface="HG丸ｺﾞｼｯｸM-PRO"/>
              <a:cs typeface="HG丸ｺﾞｼｯｸM-PRO"/>
            </a:endParaRPr>
          </a:p>
          <a:p>
            <a:endParaRPr lang="en-US" altLang="ja-JP" sz="1200" b="1" dirty="0">
              <a:latin typeface="HG丸ｺﾞｼｯｸM-PRO"/>
              <a:ea typeface="HG丸ｺﾞｼｯｸM-PRO"/>
              <a:cs typeface="HG丸ｺﾞｼｯｸM-PRO"/>
            </a:endParaRPr>
          </a:p>
          <a:p>
            <a:r>
              <a:rPr lang="en-US" altLang="ja-JP" sz="1200" b="1" dirty="0">
                <a:latin typeface="HG丸ｺﾞｼｯｸM-PRO"/>
                <a:ea typeface="HG丸ｺﾞｼｯｸM-PRO"/>
                <a:cs typeface="HG丸ｺﾞｼｯｸM-PRO"/>
              </a:rPr>
              <a:t>◆</a:t>
            </a:r>
            <a:r>
              <a:rPr lang="ja-JP" altLang="en-US" sz="1200" b="1" dirty="0">
                <a:latin typeface="HG丸ｺﾞｼｯｸM-PRO"/>
                <a:ea typeface="HG丸ｺﾞｼｯｸM-PRO"/>
                <a:cs typeface="HG丸ｺﾞｼｯｸM-PRO"/>
              </a:rPr>
              <a:t>寮費</a:t>
            </a:r>
          </a:p>
          <a:p>
            <a:r>
              <a:rPr lang="en-US" altLang="ja-JP" sz="1400" dirty="0">
                <a:solidFill>
                  <a:srgbClr val="FF0000"/>
                </a:solidFill>
                <a:latin typeface="HG丸ｺﾞｼｯｸM-PRO"/>
                <a:ea typeface="HG丸ｺﾞｼｯｸM-PRO"/>
                <a:cs typeface="HG丸ｺﾞｼｯｸM-PRO"/>
              </a:rPr>
              <a:t>25,000</a:t>
            </a:r>
            <a:r>
              <a:rPr lang="ja-JP" altLang="en-US" sz="1400" dirty="0">
                <a:solidFill>
                  <a:srgbClr val="FF0000"/>
                </a:solidFill>
                <a:latin typeface="HG丸ｺﾞｼｯｸM-PRO"/>
                <a:ea typeface="HG丸ｺﾞｼｯｸM-PRO"/>
                <a:cs typeface="HG丸ｺﾞｼｯｸM-PRO"/>
              </a:rPr>
              <a:t>円</a:t>
            </a:r>
            <a:r>
              <a:rPr lang="ja-JP" altLang="en-US" sz="1200" dirty="0">
                <a:latin typeface="HG丸ｺﾞｼｯｸM-PRO"/>
                <a:ea typeface="HG丸ｺﾞｼｯｸM-PRO"/>
                <a:cs typeface="HG丸ｺﾞｼｯｸM-PRO"/>
              </a:rPr>
              <a:t>／月</a:t>
            </a:r>
            <a:r>
              <a:rPr lang="ja-JP" altLang="en-US" sz="1050" dirty="0">
                <a:latin typeface="HG丸ｺﾞｼｯｸM-PRO"/>
                <a:ea typeface="HG丸ｺﾞｼｯｸM-PRO"/>
                <a:cs typeface="HG丸ｺﾞｼｯｸM-PRO"/>
              </a:rPr>
              <a:t>（ガス、水道費、インターネット費用等込み）</a:t>
            </a:r>
            <a:r>
              <a:rPr lang="ja-JP" altLang="en-US" sz="1200" dirty="0">
                <a:latin typeface="HG丸ｺﾞｼｯｸM-PRO"/>
                <a:ea typeface="HG丸ｺﾞｼｯｸM-PRO"/>
                <a:cs typeface="HG丸ｺﾞｼｯｸM-PRO"/>
              </a:rPr>
              <a:t>＋個室電気代など</a:t>
            </a:r>
            <a:endParaRPr lang="ja-JP" altLang="en-US" sz="1050" dirty="0">
              <a:latin typeface="HG丸ｺﾞｼｯｸM-PRO"/>
              <a:ea typeface="HG丸ｺﾞｼｯｸM-PRO"/>
              <a:cs typeface="HG丸ｺﾞｼｯｸM-PRO"/>
            </a:endParaRPr>
          </a:p>
          <a:p>
            <a:endParaRPr lang="en-US" altLang="ja-JP" sz="1200" b="1" dirty="0">
              <a:latin typeface="HG丸ｺﾞｼｯｸM-PRO"/>
              <a:ea typeface="HG丸ｺﾞｼｯｸM-PRO"/>
              <a:cs typeface="HG丸ｺﾞｼｯｸM-PRO"/>
            </a:endParaRPr>
          </a:p>
          <a:p>
            <a:r>
              <a:rPr lang="en-US" altLang="ja-JP" sz="1200" b="1" dirty="0">
                <a:latin typeface="HG丸ｺﾞｼｯｸM-PRO"/>
                <a:ea typeface="HG丸ｺﾞｼｯｸM-PRO"/>
                <a:cs typeface="HG丸ｺﾞｼｯｸM-PRO"/>
              </a:rPr>
              <a:t>◆</a:t>
            </a:r>
            <a:r>
              <a:rPr lang="ja-JP" altLang="en-US" sz="1200" b="1" dirty="0">
                <a:latin typeface="HG丸ｺﾞｼｯｸM-PRO"/>
                <a:ea typeface="HG丸ｺﾞｼｯｸM-PRO"/>
                <a:cs typeface="HG丸ｺﾞｼｯｸM-PRO"/>
              </a:rPr>
              <a:t>設備</a:t>
            </a:r>
            <a:r>
              <a:rPr lang="ja-JP" altLang="en-US" sz="1200" dirty="0">
                <a:latin typeface="HG丸ｺﾞｼｯｸM-PRO"/>
                <a:ea typeface="HG丸ｺﾞｼｯｸM-PRO"/>
                <a:cs typeface="HG丸ｺﾞｼｯｸM-PRO"/>
              </a:rPr>
              <a:t>　</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各寮室は個室（</a:t>
            </a:r>
            <a:r>
              <a:rPr lang="en-US" altLang="ja-JP" sz="1200" dirty="0">
                <a:latin typeface="HG丸ｺﾞｼｯｸM-PRO"/>
                <a:ea typeface="HG丸ｺﾞｼｯｸM-PRO"/>
                <a:cs typeface="HG丸ｺﾞｼｯｸM-PRO"/>
              </a:rPr>
              <a:t>5</a:t>
            </a:r>
            <a:r>
              <a:rPr lang="ja-JP" altLang="en-US" sz="1200" dirty="0">
                <a:latin typeface="HG丸ｺﾞｼｯｸM-PRO"/>
                <a:ea typeface="HG丸ｺﾞｼｯｸM-PRO"/>
                <a:cs typeface="HG丸ｺﾞｼｯｸM-PRO"/>
              </a:rPr>
              <a:t>畳）</a:t>
            </a:r>
          </a:p>
          <a:p>
            <a:r>
              <a:rPr lang="ja-JP" altLang="en-US" sz="1200" dirty="0">
                <a:latin typeface="HG丸ｺﾞｼｯｸM-PRO"/>
                <a:ea typeface="HG丸ｺﾞｼｯｸM-PRO"/>
                <a:cs typeface="HG丸ｺﾞｼｯｸM-PRO"/>
              </a:rPr>
              <a:t>　　台所・風呂・トイレ・洗濯機・冷蔵庫は共用</a:t>
            </a:r>
          </a:p>
          <a:p>
            <a:r>
              <a:rPr lang="ja-JP" altLang="en-US" sz="1200" dirty="0">
                <a:latin typeface="HG丸ｺﾞｼｯｸM-PRO"/>
                <a:ea typeface="HG丸ｺﾞｼｯｸM-PRO"/>
                <a:cs typeface="HG丸ｺﾞｼｯｸM-PRO"/>
              </a:rPr>
              <a:t>　　インターネット完備、図書室・物干し部屋・ピアノ・卓球台・新聞あり</a:t>
            </a:r>
            <a:endParaRPr lang="en-US" altLang="ja-JP" sz="1200" dirty="0">
              <a:latin typeface="HG丸ｺﾞｼｯｸM-PRO"/>
              <a:ea typeface="HG丸ｺﾞｼｯｸM-PRO"/>
              <a:cs typeface="HG丸ｺﾞｼｯｸM-PRO"/>
            </a:endParaRPr>
          </a:p>
          <a:p>
            <a:endParaRPr lang="ja-JP" altLang="en-US" sz="1200" b="1" dirty="0">
              <a:solidFill>
                <a:srgbClr val="FF0000"/>
              </a:solidFill>
              <a:latin typeface="HG丸ｺﾞｼｯｸM-PRO"/>
              <a:ea typeface="HG丸ｺﾞｼｯｸM-PRO"/>
              <a:cs typeface="HG丸ｺﾞｼｯｸM-PRO"/>
            </a:endParaRPr>
          </a:p>
          <a:p>
            <a:r>
              <a:rPr lang="en-US" altLang="ja-JP" sz="1200" b="1" dirty="0">
                <a:solidFill>
                  <a:srgbClr val="000000"/>
                </a:solidFill>
                <a:latin typeface="HG丸ｺﾞｼｯｸM-PRO"/>
                <a:ea typeface="HG丸ｺﾞｼｯｸM-PRO"/>
                <a:cs typeface="HG丸ｺﾞｼｯｸM-PRO"/>
              </a:rPr>
              <a:t>◆ </a:t>
            </a:r>
            <a:r>
              <a:rPr lang="ja-JP" altLang="en-US" sz="1200" b="1" dirty="0">
                <a:solidFill>
                  <a:srgbClr val="000000"/>
                </a:solidFill>
                <a:latin typeface="HG丸ｺﾞｼｯｸM-PRO"/>
                <a:ea typeface="HG丸ｺﾞｼｯｸM-PRO"/>
                <a:cs typeface="HG丸ｺﾞｼｯｸM-PRO"/>
              </a:rPr>
              <a:t>募集対象者</a:t>
            </a:r>
            <a:endParaRPr lang="en-US" altLang="ja-JP" sz="1200" b="1" dirty="0">
              <a:solidFill>
                <a:srgbClr val="000000"/>
              </a:solidFill>
              <a:latin typeface="HG丸ｺﾞｼｯｸM-PRO"/>
              <a:ea typeface="HG丸ｺﾞｼｯｸM-PRO"/>
              <a:cs typeface="HG丸ｺﾞｼｯｸM-PRO"/>
            </a:endParaRPr>
          </a:p>
          <a:p>
            <a:pPr marL="171450" indent="-171450">
              <a:buFont typeface="Arial"/>
              <a:buChar char="•"/>
            </a:pPr>
            <a:r>
              <a:rPr lang="ja-JP" altLang="en-US" sz="1200" dirty="0">
                <a:solidFill>
                  <a:srgbClr val="000000"/>
                </a:solidFill>
                <a:latin typeface="HG丸ｺﾞｼｯｸM-PRO"/>
                <a:ea typeface="HG丸ｺﾞｼｯｸM-PRO"/>
                <a:cs typeface="HG丸ｺﾞｼｯｸM-PRO"/>
              </a:rPr>
              <a:t>九州大学の学生（留学生・大学院生も可）</a:t>
            </a:r>
            <a:endParaRPr lang="en-US" altLang="ja-JP" sz="1200" dirty="0">
              <a:solidFill>
                <a:srgbClr val="000000"/>
              </a:solidFill>
              <a:latin typeface="HG丸ｺﾞｼｯｸM-PRO"/>
              <a:ea typeface="HG丸ｺﾞｼｯｸM-PRO"/>
              <a:cs typeface="HG丸ｺﾞｼｯｸM-PRO"/>
            </a:endParaRPr>
          </a:p>
          <a:p>
            <a:pPr marL="171450" indent="-171450">
              <a:buFont typeface="Arial"/>
              <a:buChar char="•"/>
            </a:pPr>
            <a:r>
              <a:rPr lang="ja-JP" altLang="en-US" sz="1200" dirty="0">
                <a:solidFill>
                  <a:srgbClr val="000000"/>
                </a:solidFill>
                <a:latin typeface="HG丸ｺﾞｼｯｸM-PRO"/>
                <a:ea typeface="HG丸ｺﾞｼｯｸM-PRO"/>
                <a:cs typeface="HG丸ｺﾞｼｯｸM-PRO"/>
              </a:rPr>
              <a:t>寮内の自治活動や行事（集会、交流会、合宿、掃除）へ積極的に参加してくださる方（学期中の毎週月曜日と木曜の夜２</a:t>
            </a:r>
            <a:r>
              <a:rPr lang="en-US" altLang="ja-JP" sz="1200" dirty="0">
                <a:solidFill>
                  <a:srgbClr val="000000"/>
                </a:solidFill>
                <a:latin typeface="HG丸ｺﾞｼｯｸM-PRO"/>
                <a:ea typeface="HG丸ｺﾞｼｯｸM-PRO"/>
                <a:cs typeface="HG丸ｺﾞｼｯｸM-PRO"/>
              </a:rPr>
              <a:t>1</a:t>
            </a:r>
            <a:r>
              <a:rPr lang="ja-JP" altLang="en-US" sz="1200" dirty="0">
                <a:solidFill>
                  <a:srgbClr val="000000"/>
                </a:solidFill>
                <a:latin typeface="HG丸ｺﾞｼｯｸM-PRO"/>
                <a:ea typeface="HG丸ｺﾞｼｯｸM-PRO"/>
                <a:cs typeface="HG丸ｺﾞｼｯｸM-PRO"/>
              </a:rPr>
              <a:t>時半から２</a:t>
            </a:r>
            <a:r>
              <a:rPr lang="en-US" altLang="ja-JP" sz="1200" dirty="0">
                <a:solidFill>
                  <a:srgbClr val="000000"/>
                </a:solidFill>
                <a:latin typeface="HG丸ｺﾞｼｯｸM-PRO"/>
                <a:ea typeface="HG丸ｺﾞｼｯｸM-PRO"/>
                <a:cs typeface="HG丸ｺﾞｼｯｸM-PRO"/>
              </a:rPr>
              <a:t>3</a:t>
            </a:r>
            <a:r>
              <a:rPr lang="ja-JP" altLang="en-US" sz="1200" dirty="0">
                <a:solidFill>
                  <a:srgbClr val="000000"/>
                </a:solidFill>
                <a:latin typeface="HG丸ｺﾞｼｯｸM-PRO"/>
                <a:ea typeface="HG丸ｺﾞｼｯｸM-PRO"/>
                <a:cs typeface="HG丸ｺﾞｼｯｸM-PRO"/>
              </a:rPr>
              <a:t>時まで）</a:t>
            </a:r>
            <a:endParaRPr lang="en-US" altLang="ja-JP" sz="1200" dirty="0">
              <a:solidFill>
                <a:srgbClr val="000000"/>
              </a:solidFill>
              <a:latin typeface="HG丸ｺﾞｼｯｸM-PRO"/>
              <a:ea typeface="HG丸ｺﾞｼｯｸM-PRO"/>
              <a:cs typeface="HG丸ｺﾞｼｯｸM-PRO"/>
            </a:endParaRPr>
          </a:p>
          <a:p>
            <a:pPr marL="171450" indent="-171450">
              <a:buFont typeface="Arial"/>
              <a:buChar char="•"/>
            </a:pPr>
            <a:r>
              <a:rPr lang="en-US" altLang="ja-JP" sz="1200" dirty="0">
                <a:solidFill>
                  <a:srgbClr val="000000"/>
                </a:solidFill>
                <a:latin typeface="HG丸ｺﾞｼｯｸM-PRO"/>
                <a:ea typeface="HG丸ｺﾞｼｯｸM-PRO"/>
                <a:cs typeface="HG丸ｺﾞｼｯｸM-PRO"/>
              </a:rPr>
              <a:t>2</a:t>
            </a:r>
            <a:r>
              <a:rPr lang="ja-JP" altLang="en-US" sz="1200" dirty="0">
                <a:solidFill>
                  <a:srgbClr val="000000"/>
                </a:solidFill>
                <a:latin typeface="HG丸ｺﾞｼｯｸM-PRO"/>
                <a:ea typeface="HG丸ｺﾞｼｯｸM-PRO"/>
                <a:cs typeface="HG丸ｺﾞｼｯｸM-PRO"/>
              </a:rPr>
              <a:t>年以上継続して寮に住める方を優先して歓迎</a:t>
            </a:r>
            <a:endParaRPr lang="en-US" altLang="ja-JP" sz="1200" dirty="0">
              <a:solidFill>
                <a:srgbClr val="000000"/>
              </a:solidFill>
              <a:latin typeface="HG丸ｺﾞｼｯｸM-PRO"/>
              <a:ea typeface="HG丸ｺﾞｼｯｸM-PRO"/>
              <a:cs typeface="HG丸ｺﾞｼｯｸM-PRO"/>
            </a:endParaRPr>
          </a:p>
          <a:p>
            <a:pPr marL="171450" indent="-171450">
              <a:buFont typeface="Arial"/>
              <a:buChar char="•"/>
            </a:pPr>
            <a:r>
              <a:rPr lang="ja-JP" altLang="en-US" sz="1200" dirty="0">
                <a:solidFill>
                  <a:srgbClr val="000000"/>
                </a:solidFill>
                <a:latin typeface="HG丸ｺﾞｼｯｸM-PRO"/>
                <a:ea typeface="HG丸ｺﾞｼｯｸM-PRO"/>
                <a:cs typeface="HG丸ｺﾞｼｯｸM-PRO"/>
              </a:rPr>
              <a:t>年齢、性別、学部、国籍、宗教は問いません</a:t>
            </a:r>
            <a:endParaRPr lang="en-US" altLang="ja-JP" sz="1200" dirty="0">
              <a:solidFill>
                <a:srgbClr val="000000"/>
              </a:solidFill>
              <a:latin typeface="HG丸ｺﾞｼｯｸM-PRO"/>
              <a:ea typeface="HG丸ｺﾞｼｯｸM-PRO"/>
              <a:cs typeface="HG丸ｺﾞｼｯｸM-PRO"/>
            </a:endParaRPr>
          </a:p>
          <a:p>
            <a:endParaRPr lang="en-US" altLang="ja-JP" sz="1200" dirty="0">
              <a:solidFill>
                <a:srgbClr val="000000"/>
              </a:solidFill>
              <a:latin typeface="HG丸ｺﾞｼｯｸM-PRO"/>
              <a:ea typeface="HG丸ｺﾞｼｯｸM-PRO"/>
              <a:cs typeface="HG丸ｺﾞｼｯｸM-PRO"/>
            </a:endParaRPr>
          </a:p>
          <a:p>
            <a:r>
              <a:rPr lang="en-US" altLang="ja-JP" sz="1200" b="1" dirty="0">
                <a:solidFill>
                  <a:srgbClr val="000000"/>
                </a:solidFill>
                <a:latin typeface="HG丸ｺﾞｼｯｸM-PRO"/>
                <a:ea typeface="HG丸ｺﾞｼｯｸM-PRO"/>
                <a:cs typeface="HG丸ｺﾞｼｯｸM-PRO"/>
              </a:rPr>
              <a:t>◆ </a:t>
            </a:r>
            <a:r>
              <a:rPr lang="ja-JP" altLang="en-US" sz="1200" b="1" dirty="0">
                <a:solidFill>
                  <a:srgbClr val="000000"/>
                </a:solidFill>
                <a:latin typeface="HG丸ｺﾞｼｯｸM-PRO"/>
                <a:ea typeface="HG丸ｺﾞｼｯｸM-PRO"/>
                <a:cs typeface="HG丸ｺﾞｼｯｸM-PRO"/>
              </a:rPr>
              <a:t>寮見学および入寮面接</a:t>
            </a:r>
            <a:endParaRPr lang="en-US" altLang="ja-JP" sz="1200" b="1" dirty="0">
              <a:solidFill>
                <a:srgbClr val="000000"/>
              </a:solidFill>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入寮を希望される方には、応募前に寮見学をしていただいております。</a:t>
            </a:r>
            <a:endParaRPr lang="en-US" altLang="ja-JP" sz="1200" dirty="0">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見学後、書類選考・寮生全員による面接を行い、入寮の可否を決めます。</a:t>
            </a:r>
            <a:endParaRPr lang="en-US" altLang="ja-JP" sz="1200" dirty="0">
              <a:latin typeface="HG丸ｺﾞｼｯｸM-PRO"/>
              <a:ea typeface="HG丸ｺﾞｼｯｸM-PRO"/>
              <a:cs typeface="HG丸ｺﾞｼｯｸM-PRO"/>
            </a:endParaRPr>
          </a:p>
        </p:txBody>
      </p:sp>
      <p:sp>
        <p:nvSpPr>
          <p:cNvPr id="3" name="テキスト ボックス 2"/>
          <p:cNvSpPr txBox="1"/>
          <p:nvPr/>
        </p:nvSpPr>
        <p:spPr>
          <a:xfrm>
            <a:off x="346853" y="2297872"/>
            <a:ext cx="2311082" cy="716818"/>
          </a:xfrm>
          <a:prstGeom prst="rect">
            <a:avLst/>
          </a:prstGeom>
          <a:noFill/>
        </p:spPr>
        <p:txBody>
          <a:bodyPr wrap="square" lIns="69807" tIns="34903" rIns="69807" bIns="34903" rtlCol="0">
            <a:spAutoFit/>
          </a:bodyPr>
          <a:lstStyle/>
          <a:p>
            <a:r>
              <a:rPr lang="ja-JP" altLang="en-US" sz="1050" dirty="0">
                <a:latin typeface="HG丸ｺﾞｼｯｸM-PRO"/>
                <a:ea typeface="HG丸ｺﾞｼｯｸM-PRO"/>
                <a:cs typeface="HG丸ｺﾞｼｯｸM-PRO"/>
              </a:rPr>
              <a:t>九大伊都キャンパスセンターゾーンから</a:t>
            </a:r>
            <a:r>
              <a:rPr lang="en-US" altLang="ja-JP" sz="1050" dirty="0">
                <a:latin typeface="HG丸ｺﾞｼｯｸM-PRO"/>
                <a:ea typeface="HG丸ｺﾞｼｯｸM-PRO"/>
                <a:cs typeface="HG丸ｺﾞｼｯｸM-PRO"/>
              </a:rPr>
              <a:t>567</a:t>
            </a:r>
            <a:r>
              <a:rPr lang="ja-JP" altLang="en-US" sz="1050" dirty="0">
                <a:latin typeface="HG丸ｺﾞｼｯｸM-PRO"/>
                <a:ea typeface="HG丸ｺﾞｼｯｸM-PRO"/>
                <a:cs typeface="HG丸ｺﾞｼｯｸM-PRO"/>
              </a:rPr>
              <a:t>号線を南に徒歩で</a:t>
            </a:r>
            <a:r>
              <a:rPr lang="en-US" altLang="ja-JP" sz="1050" dirty="0">
                <a:latin typeface="HG丸ｺﾞｼｯｸM-PRO"/>
                <a:ea typeface="HG丸ｺﾞｼｯｸM-PRO"/>
                <a:cs typeface="HG丸ｺﾞｼｯｸM-PRO"/>
              </a:rPr>
              <a:t>10</a:t>
            </a:r>
            <a:r>
              <a:rPr lang="ja-JP" altLang="en-US" sz="1050" dirty="0">
                <a:latin typeface="HG丸ｺﾞｼｯｸM-PRO"/>
                <a:ea typeface="HG丸ｺﾞｼｯｸM-PRO"/>
                <a:cs typeface="HG丸ｺﾞｼｯｸM-PRO"/>
              </a:rPr>
              <a:t>分程直進。ナフコの裏にある元浜公園の向かいにある建物です</a:t>
            </a:r>
            <a:r>
              <a:rPr lang="ja-JP" altLang="en-US" sz="900" dirty="0">
                <a:latin typeface="HG丸ｺﾞｼｯｸM-PRO"/>
                <a:ea typeface="HG丸ｺﾞｼｯｸM-PRO"/>
                <a:cs typeface="HG丸ｺﾞｼｯｸM-PRO"/>
              </a:rPr>
              <a:t>。</a:t>
            </a:r>
            <a:endParaRPr lang="en-US" altLang="ja-JP" sz="900" dirty="0">
              <a:latin typeface="HG丸ｺﾞｼｯｸM-PRO"/>
              <a:ea typeface="HG丸ｺﾞｼｯｸM-PRO"/>
              <a:cs typeface="HG丸ｺﾞｼｯｸM-PRO"/>
            </a:endParaRPr>
          </a:p>
        </p:txBody>
      </p:sp>
      <p:sp>
        <p:nvSpPr>
          <p:cNvPr id="9" name="スライド番号プレースホルダー 8"/>
          <p:cNvSpPr>
            <a:spLocks noGrp="1"/>
          </p:cNvSpPr>
          <p:nvPr>
            <p:ph type="sldNum" sz="quarter" idx="12"/>
          </p:nvPr>
        </p:nvSpPr>
        <p:spPr>
          <a:xfrm>
            <a:off x="4047719" y="6925733"/>
            <a:ext cx="1280160" cy="389467"/>
          </a:xfrm>
        </p:spPr>
        <p:txBody>
          <a:bodyPr/>
          <a:lstStyle/>
          <a:p>
            <a:fld id="{92A12743-32E8-C54C-B5C8-D195C40BE649}" type="slidenum">
              <a:rPr kumimoji="1" lang="ja-JP" altLang="en-US" smtClean="0"/>
              <a:t>18</a:t>
            </a:fld>
            <a:endParaRPr kumimoji="1" lang="ja-JP" altLang="en-US" dirty="0"/>
          </a:p>
        </p:txBody>
      </p:sp>
      <p:sp>
        <p:nvSpPr>
          <p:cNvPr id="10" name="テキスト ボックス 9"/>
          <p:cNvSpPr txBox="1"/>
          <p:nvPr/>
        </p:nvSpPr>
        <p:spPr>
          <a:xfrm>
            <a:off x="274322" y="888066"/>
            <a:ext cx="4920431" cy="461665"/>
          </a:xfrm>
          <a:prstGeom prst="rect">
            <a:avLst/>
          </a:prstGeom>
          <a:noFill/>
        </p:spPr>
        <p:txBody>
          <a:bodyPr wrap="square" rtlCol="0">
            <a:spAutoFit/>
          </a:bodyPr>
          <a:lstStyle/>
          <a:p>
            <a:r>
              <a:rPr kumimoji="1" lang="ja-JP" altLang="en-US" sz="1200" dirty="0">
                <a:latin typeface="HG丸ｺﾞｼｯｸM-PRO"/>
                <a:ea typeface="HG丸ｺﾞｼｯｸM-PRO"/>
                <a:cs typeface="HG丸ｺﾞｼｯｸM-PRO"/>
              </a:rPr>
              <a:t>一麦寮での生活のイメージを少しでもお伝えできましたでしょうか？</a:t>
            </a:r>
            <a:endParaRPr kumimoji="1" lang="en-US" altLang="ja-JP" sz="1200" dirty="0">
              <a:latin typeface="HG丸ｺﾞｼｯｸM-PRO"/>
              <a:ea typeface="HG丸ｺﾞｼｯｸM-PRO"/>
              <a:cs typeface="HG丸ｺﾞｼｯｸM-PRO"/>
            </a:endParaRPr>
          </a:p>
          <a:p>
            <a:r>
              <a:rPr kumimoji="1" lang="ja-JP" altLang="en-US" sz="1200" dirty="0">
                <a:latin typeface="HG丸ｺﾞｼｯｸM-PRO"/>
                <a:ea typeface="HG丸ｺﾞｼｯｸM-PRO"/>
                <a:cs typeface="HG丸ｺﾞｼｯｸM-PRO"/>
              </a:rPr>
              <a:t>ここで改めて、一麦寮の概要、入寮募集についてご説明します。</a:t>
            </a:r>
          </a:p>
        </p:txBody>
      </p:sp>
      <p:pic>
        <p:nvPicPr>
          <p:cNvPr id="7" name="図 6" descr="170114-0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209" y="1635230"/>
            <a:ext cx="2481612" cy="1808076"/>
          </a:xfrm>
          <a:prstGeom prst="rect">
            <a:avLst/>
          </a:prstGeom>
        </p:spPr>
      </p:pic>
      <p:sp>
        <p:nvSpPr>
          <p:cNvPr id="8" name="円形吹き出し 7"/>
          <p:cNvSpPr/>
          <p:nvPr/>
        </p:nvSpPr>
        <p:spPr>
          <a:xfrm>
            <a:off x="123579" y="2143759"/>
            <a:ext cx="2640202" cy="1070823"/>
          </a:xfrm>
          <a:prstGeom prst="wedgeEllipseCallout">
            <a:avLst>
              <a:gd name="adj1" fmla="val 94329"/>
              <a:gd name="adj2" fmla="val 28582"/>
            </a:avLst>
          </a:prstGeom>
          <a:noFill/>
          <a:ln w="38100" cmpd="sng">
            <a:solidFill>
              <a:srgbClr val="E7434A"/>
            </a:solidFill>
          </a:ln>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kumimoji="1" lang="ja-JP" altLang="en-US"/>
          </a:p>
        </p:txBody>
      </p:sp>
      <p:sp>
        <p:nvSpPr>
          <p:cNvPr id="21" name="正方形/長方形 20"/>
          <p:cNvSpPr/>
          <p:nvPr/>
        </p:nvSpPr>
        <p:spPr>
          <a:xfrm>
            <a:off x="2" y="11847"/>
            <a:ext cx="5486400" cy="528732"/>
          </a:xfrm>
          <a:prstGeom prst="rect">
            <a:avLst/>
          </a:prstGeom>
          <a:solidFill>
            <a:srgbClr val="255F97"/>
          </a:solidFill>
          <a:ln>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bg1"/>
                </a:solidFill>
                <a:latin typeface="HG丸ｺﾞｼｯｸM-PRO"/>
                <a:ea typeface="HG丸ｺﾞｼｯｸM-PRO"/>
                <a:cs typeface="HG丸ｺﾞｼｯｸM-PRO"/>
              </a:rPr>
              <a:t>6</a:t>
            </a:r>
            <a:r>
              <a:rPr lang="en-US" altLang="ja-JP" sz="2100" dirty="0">
                <a:solidFill>
                  <a:schemeClr val="bg1"/>
                </a:solidFill>
                <a:latin typeface="HG丸ｺﾞｼｯｸM-PRO"/>
                <a:ea typeface="HG丸ｺﾞｼｯｸM-PRO"/>
                <a:cs typeface="HG丸ｺﾞｼｯｸM-PRO"/>
              </a:rPr>
              <a:t>. </a:t>
            </a:r>
            <a:r>
              <a:rPr lang="ja-JP" altLang="en-US" sz="2100" dirty="0">
                <a:solidFill>
                  <a:schemeClr val="bg1"/>
                </a:solidFill>
                <a:latin typeface="HG丸ｺﾞｼｯｸM-PRO"/>
                <a:ea typeface="HG丸ｺﾞｼｯｸM-PRO"/>
                <a:cs typeface="HG丸ｺﾞｼｯｸM-PRO"/>
              </a:rPr>
              <a:t>入寮の流れ</a:t>
            </a:r>
          </a:p>
        </p:txBody>
      </p:sp>
      <p:sp>
        <p:nvSpPr>
          <p:cNvPr id="23" name="テキスト ボックス 22"/>
          <p:cNvSpPr txBox="1"/>
          <p:nvPr/>
        </p:nvSpPr>
        <p:spPr>
          <a:xfrm>
            <a:off x="274322" y="540579"/>
            <a:ext cx="3512646" cy="347487"/>
          </a:xfrm>
          <a:prstGeom prst="rect">
            <a:avLst/>
          </a:prstGeom>
          <a:noFill/>
        </p:spPr>
        <p:txBody>
          <a:bodyPr wrap="square" lIns="69807" tIns="34903" rIns="69807" bIns="34903" rtlCol="0">
            <a:spAutoFit/>
          </a:bodyPr>
          <a:lstStyle/>
          <a:p>
            <a:r>
              <a:rPr lang="en-US" altLang="ja-JP" sz="1800" dirty="0">
                <a:latin typeface="HG丸ｺﾞｼｯｸM-PRO"/>
                <a:ea typeface="HG丸ｺﾞｼｯｸM-PRO"/>
                <a:cs typeface="HG丸ｺﾞｼｯｸM-PRO"/>
              </a:rPr>
              <a:t>6.1. </a:t>
            </a:r>
            <a:r>
              <a:rPr lang="ja-JP" altLang="en-US" sz="1800" dirty="0">
                <a:latin typeface="HG丸ｺﾞｼｯｸM-PRO"/>
                <a:ea typeface="HG丸ｺﾞｼｯｸM-PRO"/>
                <a:cs typeface="HG丸ｺﾞｼｯｸM-PRO"/>
              </a:rPr>
              <a:t>一麦寮の概要・募集要項</a:t>
            </a:r>
          </a:p>
        </p:txBody>
      </p:sp>
    </p:spTree>
    <p:extLst>
      <p:ext uri="{BB962C8B-B14F-4D97-AF65-F5344CB8AC3E}">
        <p14:creationId xmlns:p14="http://schemas.microsoft.com/office/powerpoint/2010/main" val="922648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a:xfrm>
            <a:off x="3931922" y="6904240"/>
            <a:ext cx="1280160" cy="389467"/>
          </a:xfrm>
        </p:spPr>
        <p:txBody>
          <a:bodyPr/>
          <a:lstStyle/>
          <a:p>
            <a:fld id="{92A12743-32E8-C54C-B5C8-D195C40BE649}" type="slidenum">
              <a:rPr kumimoji="1" lang="ja-JP" altLang="en-US" smtClean="0"/>
              <a:t>1</a:t>
            </a:fld>
            <a:endParaRPr kumimoji="1" lang="ja-JP" altLang="en-US"/>
          </a:p>
        </p:txBody>
      </p:sp>
      <p:sp>
        <p:nvSpPr>
          <p:cNvPr id="5" name="正方形/長方形 4"/>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en-US" sz="2100" dirty="0">
                <a:solidFill>
                  <a:schemeClr val="tx1"/>
                </a:solidFill>
                <a:latin typeface="HG丸ｺﾞｼｯｸM-PRO"/>
                <a:ea typeface="HG丸ｺﾞｼｯｸM-PRO"/>
                <a:cs typeface="HG丸ｺﾞｼｯｸM-PRO"/>
              </a:rPr>
              <a:t>目次</a:t>
            </a:r>
          </a:p>
        </p:txBody>
      </p:sp>
      <p:sp>
        <p:nvSpPr>
          <p:cNvPr id="8" name="テキスト ボックス 7"/>
          <p:cNvSpPr txBox="1"/>
          <p:nvPr/>
        </p:nvSpPr>
        <p:spPr>
          <a:xfrm>
            <a:off x="215614" y="984112"/>
            <a:ext cx="3006838" cy="5970867"/>
          </a:xfrm>
          <a:prstGeom prst="rect">
            <a:avLst/>
          </a:prstGeom>
          <a:noFill/>
        </p:spPr>
        <p:txBody>
          <a:bodyPr wrap="square" rtlCol="0">
            <a:spAutoFit/>
          </a:bodyPr>
          <a:lstStyle/>
          <a:p>
            <a:pPr marL="342900" indent="-342900">
              <a:buAutoNum type="arabicPeriod"/>
            </a:pPr>
            <a:r>
              <a:rPr lang="ja-JP" altLang="en-US" sz="1600" dirty="0">
                <a:latin typeface="HG丸ｺﾞｼｯｸM-PRO"/>
                <a:ea typeface="HG丸ｺﾞｼｯｸM-PRO"/>
                <a:cs typeface="HG丸ｺﾞｼｯｸM-PRO"/>
              </a:rPr>
              <a:t>一麦寮へ</a:t>
            </a:r>
            <a:r>
              <a:rPr kumimoji="1" lang="ja-JP" altLang="en-US" sz="1600" dirty="0">
                <a:latin typeface="HG丸ｺﾞｼｯｸM-PRO"/>
                <a:ea typeface="HG丸ｺﾞｼｯｸM-PRO"/>
                <a:cs typeface="HG丸ｺﾞｼｯｸM-PRO"/>
              </a:rPr>
              <a:t>ようこそ</a:t>
            </a:r>
            <a:endParaRPr kumimoji="1" lang="en-US" altLang="ja-JP" sz="1600" dirty="0">
              <a:latin typeface="HG丸ｺﾞｼｯｸM-PRO"/>
              <a:ea typeface="HG丸ｺﾞｼｯｸM-PRO"/>
              <a:cs typeface="HG丸ｺﾞｼｯｸM-PRO"/>
            </a:endParaRPr>
          </a:p>
          <a:p>
            <a:endParaRPr kumimoji="1" lang="en-US" altLang="ja-JP" dirty="0">
              <a:latin typeface="HG丸ｺﾞｼｯｸM-PRO"/>
              <a:ea typeface="HG丸ｺﾞｼｯｸM-PRO"/>
              <a:cs typeface="HG丸ｺﾞｼｯｸM-PRO"/>
            </a:endParaRPr>
          </a:p>
          <a:p>
            <a:endParaRPr kumimoji="1" lang="en-US" altLang="ja-JP" dirty="0">
              <a:latin typeface="HG丸ｺﾞｼｯｸM-PRO"/>
              <a:ea typeface="HG丸ｺﾞｼｯｸM-PRO"/>
              <a:cs typeface="HG丸ｺﾞｼｯｸM-PRO"/>
            </a:endParaRPr>
          </a:p>
          <a:p>
            <a:r>
              <a:rPr lang="en-US" altLang="ja-JP" sz="1600" dirty="0">
                <a:latin typeface="HG丸ｺﾞｼｯｸM-PRO"/>
                <a:ea typeface="HG丸ｺﾞｼｯｸM-PRO"/>
                <a:cs typeface="HG丸ｺﾞｼｯｸM-PRO"/>
              </a:rPr>
              <a:t>2.  </a:t>
            </a:r>
            <a:r>
              <a:rPr lang="ja-JP" altLang="en-US" sz="1600">
                <a:latin typeface="HG丸ｺﾞｼｯｸM-PRO"/>
                <a:ea typeface="HG丸ｺﾞｼｯｸM-PRO"/>
                <a:cs typeface="HG丸ｺﾞｼｯｸM-PRO"/>
              </a:rPr>
              <a:t>寮</a:t>
            </a:r>
            <a:r>
              <a:rPr lang="ja-JP" altLang="en-US" sz="1600" dirty="0">
                <a:latin typeface="HG丸ｺﾞｼｯｸM-PRO"/>
                <a:ea typeface="HG丸ｺﾞｼｯｸM-PRO"/>
                <a:cs typeface="HG丸ｺﾞｼｯｸM-PRO"/>
              </a:rPr>
              <a:t>の理念・歴史</a:t>
            </a:r>
            <a:endParaRPr lang="en-US" altLang="ja-JP" sz="1600"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2.1. </a:t>
            </a:r>
            <a:r>
              <a:rPr lang="ja-JP" altLang="en-US" dirty="0">
                <a:latin typeface="HG丸ｺﾞｼｯｸM-PRO"/>
                <a:ea typeface="HG丸ｺﾞｼｯｸM-PRO"/>
                <a:cs typeface="HG丸ｺﾞｼｯｸM-PRO"/>
              </a:rPr>
              <a:t>一麦寮の基本理念</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2.2.</a:t>
            </a:r>
            <a:r>
              <a:rPr lang="ja-JP" altLang="en-US" dirty="0">
                <a:latin typeface="HG丸ｺﾞｼｯｸM-PRO"/>
                <a:ea typeface="HG丸ｺﾞｼｯｸM-PRO"/>
                <a:cs typeface="HG丸ｺﾞｼｯｸM-PRO"/>
              </a:rPr>
              <a:t> 一麦寮の歴史</a:t>
            </a:r>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pPr marL="342900" indent="-342900">
              <a:buFont typeface="+mj-lt"/>
              <a:buAutoNum type="arabicPeriod" startAt="3"/>
            </a:pPr>
            <a:r>
              <a:rPr lang="ja-JP" altLang="en-US" sz="1600" dirty="0">
                <a:latin typeface="HG丸ｺﾞｼｯｸM-PRO"/>
                <a:ea typeface="HG丸ｺﾞｼｯｸM-PRO"/>
                <a:cs typeface="HG丸ｺﾞｼｯｸM-PRO"/>
              </a:rPr>
              <a:t>寮の環境・設備</a:t>
            </a:r>
            <a:endParaRPr lang="en-US" altLang="ja-JP" sz="1600"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3.1. </a:t>
            </a:r>
            <a:r>
              <a:rPr lang="ja-JP" altLang="en-US" dirty="0">
                <a:latin typeface="HG丸ｺﾞｼｯｸM-PRO"/>
                <a:ea typeface="HG丸ｺﾞｼｯｸM-PRO"/>
                <a:cs typeface="HG丸ｺﾞｼｯｸM-PRO"/>
              </a:rPr>
              <a:t>寮の環境</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3.2. </a:t>
            </a:r>
            <a:r>
              <a:rPr lang="ja-JP" altLang="en-US" dirty="0">
                <a:latin typeface="HG丸ｺﾞｼｯｸM-PRO"/>
                <a:ea typeface="HG丸ｺﾞｼｯｸM-PRO"/>
                <a:cs typeface="HG丸ｺﾞｼｯｸM-PRO"/>
              </a:rPr>
              <a:t>寮内設備</a:t>
            </a:r>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pPr marL="342900" indent="-342900">
              <a:buFont typeface="+mj-lt"/>
              <a:buAutoNum type="arabicPeriod" startAt="4"/>
            </a:pPr>
            <a:r>
              <a:rPr lang="ja-JP" altLang="en-US" sz="1600" dirty="0">
                <a:latin typeface="HG丸ｺﾞｼｯｸM-PRO"/>
                <a:ea typeface="HG丸ｺﾞｼｯｸM-PRO"/>
                <a:cs typeface="HG丸ｺﾞｼｯｸM-PRO"/>
              </a:rPr>
              <a:t>寮の生活</a:t>
            </a:r>
            <a:endParaRPr lang="en-US" altLang="ja-JP" sz="1600"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4.1. </a:t>
            </a:r>
            <a:r>
              <a:rPr lang="ja-JP" altLang="en-US" dirty="0">
                <a:latin typeface="HG丸ｺﾞｼｯｸM-PRO"/>
                <a:ea typeface="HG丸ｺﾞｼｯｸM-PRO"/>
                <a:cs typeface="HG丸ｺﾞｼｯｸM-PRO"/>
              </a:rPr>
              <a:t>自治活動</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4.2. </a:t>
            </a:r>
            <a:r>
              <a:rPr lang="ja-JP" altLang="en-US" dirty="0">
                <a:latin typeface="HG丸ｺﾞｼｯｸM-PRO"/>
                <a:ea typeface="HG丸ｺﾞｼｯｸM-PRO"/>
                <a:cs typeface="HG丸ｺﾞｼｯｸM-PRO"/>
              </a:rPr>
              <a:t>聖書研究会・寮生集会</a:t>
            </a:r>
            <a:endParaRPr lang="en-US" altLang="ja-JP" dirty="0">
              <a:latin typeface="HG丸ｺﾞｼｯｸM-PRO"/>
              <a:ea typeface="HG丸ｺﾞｼｯｸM-PRO"/>
              <a:cs typeface="HG丸ｺﾞｼｯｸM-PRO"/>
            </a:endParaRPr>
          </a:p>
          <a:p>
            <a:r>
              <a:rPr lang="en-US"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4.3. </a:t>
            </a:r>
            <a:r>
              <a:rPr lang="ja-JP" altLang="en-US" dirty="0">
                <a:latin typeface="HG丸ｺﾞｼｯｸM-PRO"/>
                <a:ea typeface="HG丸ｺﾞｼｯｸM-PRO"/>
                <a:cs typeface="HG丸ｺﾞｼｯｸM-PRO"/>
              </a:rPr>
              <a:t>学生</a:t>
            </a:r>
            <a:r>
              <a:rPr lang="en-US" altLang="ja-JP" dirty="0">
                <a:latin typeface="HG丸ｺﾞｼｯｸM-PRO"/>
                <a:ea typeface="HG丸ｺﾞｼｯｸM-PRO"/>
                <a:cs typeface="HG丸ｺﾞｼｯｸM-PRO"/>
              </a:rPr>
              <a:t>YMCA</a:t>
            </a:r>
            <a:r>
              <a:rPr lang="ja-JP" altLang="en-US" dirty="0">
                <a:latin typeface="HG丸ｺﾞｼｯｸM-PRO"/>
                <a:ea typeface="HG丸ｺﾞｼｯｸM-PRO"/>
                <a:cs typeface="HG丸ｺﾞｼｯｸM-PRO"/>
              </a:rPr>
              <a:t>活動</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4.4. </a:t>
            </a:r>
            <a:r>
              <a:rPr lang="ja-JP" altLang="en-US" dirty="0">
                <a:latin typeface="HG丸ｺﾞｼｯｸM-PRO"/>
                <a:ea typeface="HG丸ｺﾞｼｯｸM-PRO"/>
                <a:cs typeface="HG丸ｺﾞｼｯｸM-PRO"/>
              </a:rPr>
              <a:t>年間行事</a:t>
            </a:r>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pPr marL="342900" indent="-342900">
              <a:buFont typeface="+mj-lt"/>
              <a:buAutoNum type="arabicPeriod" startAt="5"/>
            </a:pPr>
            <a:r>
              <a:rPr lang="en-US" altLang="ja-JP" sz="1600" dirty="0">
                <a:latin typeface="HG丸ｺﾞｼｯｸM-PRO"/>
                <a:ea typeface="HG丸ｺﾞｼｯｸM-PRO"/>
                <a:cs typeface="HG丸ｺﾞｼｯｸM-PRO"/>
              </a:rPr>
              <a:t>Q</a:t>
            </a:r>
            <a:r>
              <a:rPr lang="ja-JP" altLang="en-US" sz="1600" dirty="0">
                <a:latin typeface="HG丸ｺﾞｼｯｸM-PRO"/>
                <a:ea typeface="HG丸ｺﾞｼｯｸM-PRO"/>
                <a:cs typeface="HG丸ｺﾞｼｯｸM-PRO"/>
              </a:rPr>
              <a:t> </a:t>
            </a:r>
            <a:r>
              <a:rPr lang="en-US" altLang="ja-JP" sz="1600" dirty="0">
                <a:latin typeface="HG丸ｺﾞｼｯｸM-PRO"/>
                <a:ea typeface="HG丸ｺﾞｼｯｸM-PRO"/>
                <a:cs typeface="HG丸ｺﾞｼｯｸM-PRO"/>
              </a:rPr>
              <a:t>&amp;A</a:t>
            </a:r>
          </a:p>
          <a:p>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pPr marL="342900" indent="-342900">
              <a:buFont typeface="+mj-lt"/>
              <a:buAutoNum type="arabicPeriod" startAt="6"/>
            </a:pPr>
            <a:r>
              <a:rPr lang="ja-JP" altLang="en-US" sz="1600" dirty="0">
                <a:latin typeface="HG丸ｺﾞｼｯｸM-PRO"/>
                <a:ea typeface="HG丸ｺﾞｼｯｸM-PRO"/>
                <a:cs typeface="HG丸ｺﾞｼｯｸM-PRO"/>
              </a:rPr>
              <a:t>入寮の流れ</a:t>
            </a:r>
            <a:endParaRPr lang="en-US" altLang="ja-JP" sz="1600"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6.1.</a:t>
            </a:r>
            <a:r>
              <a:rPr lang="ja-JP" altLang="en-US" dirty="0">
                <a:latin typeface="HG丸ｺﾞｼｯｸM-PRO"/>
                <a:ea typeface="HG丸ｺﾞｼｯｸM-PRO"/>
                <a:cs typeface="HG丸ｺﾞｼｯｸM-PRO"/>
              </a:rPr>
              <a:t> 一麦寮の概要 ・募集要項</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6.2. </a:t>
            </a:r>
            <a:r>
              <a:rPr lang="ja-JP" altLang="en-US" dirty="0">
                <a:latin typeface="HG丸ｺﾞｼｯｸM-PRO"/>
                <a:ea typeface="HG丸ｺﾞｼｯｸM-PRO"/>
                <a:cs typeface="HG丸ｺﾞｼｯｸM-PRO"/>
              </a:rPr>
              <a:t>応募の流れ</a:t>
            </a:r>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p:txBody>
      </p:sp>
      <p:pic>
        <p:nvPicPr>
          <p:cNvPr id="2" name="図 1"/>
          <p:cNvPicPr>
            <a:picLocks noChangeAspect="1"/>
          </p:cNvPicPr>
          <p:nvPr/>
        </p:nvPicPr>
        <p:blipFill>
          <a:blip r:embed="rId3"/>
          <a:srcRect t="1352" b="1352"/>
          <a:stretch/>
        </p:blipFill>
        <p:spPr>
          <a:xfrm>
            <a:off x="3245820" y="2352011"/>
            <a:ext cx="1966262" cy="1435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図 2">
            <a:extLst>
              <a:ext uri="{FF2B5EF4-FFF2-40B4-BE49-F238E27FC236}">
                <a16:creationId xmlns:a16="http://schemas.microsoft.com/office/drawing/2014/main" id="{3F7D8145-3CF0-4849-9609-8CCDEF28DE3E}"/>
              </a:ext>
            </a:extLst>
          </p:cNvPr>
          <p:cNvPicPr>
            <a:picLocks noChangeAspect="1"/>
          </p:cNvPicPr>
          <p:nvPr/>
        </p:nvPicPr>
        <p:blipFill>
          <a:blip r:embed="rId4"/>
          <a:srcRect/>
          <a:stretch/>
        </p:blipFill>
        <p:spPr>
          <a:xfrm>
            <a:off x="2743906" y="662929"/>
            <a:ext cx="2085653" cy="1564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図 8">
            <a:extLst>
              <a:ext uri="{FF2B5EF4-FFF2-40B4-BE49-F238E27FC236}">
                <a16:creationId xmlns:a16="http://schemas.microsoft.com/office/drawing/2014/main" id="{F65EC6BF-5FDB-41DA-BA24-4D464D923983}"/>
              </a:ext>
            </a:extLst>
          </p:cNvPr>
          <p:cNvPicPr>
            <a:picLocks noChangeAspect="1"/>
          </p:cNvPicPr>
          <p:nvPr/>
        </p:nvPicPr>
        <p:blipFill>
          <a:blip r:embed="rId5"/>
          <a:srcRect/>
          <a:stretch/>
        </p:blipFill>
        <p:spPr>
          <a:xfrm>
            <a:off x="3823853" y="5625544"/>
            <a:ext cx="877629" cy="1559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図 9">
            <a:extLst>
              <a:ext uri="{FF2B5EF4-FFF2-40B4-BE49-F238E27FC236}">
                <a16:creationId xmlns:a16="http://schemas.microsoft.com/office/drawing/2014/main" id="{BE64F9E0-D52C-4C05-A2D2-93D092C48271}"/>
              </a:ext>
            </a:extLst>
          </p:cNvPr>
          <p:cNvPicPr>
            <a:picLocks noChangeAspect="1"/>
          </p:cNvPicPr>
          <p:nvPr/>
        </p:nvPicPr>
        <p:blipFill>
          <a:blip r:embed="rId6"/>
          <a:srcRect/>
          <a:stretch/>
        </p:blipFill>
        <p:spPr>
          <a:xfrm>
            <a:off x="2750129" y="4136220"/>
            <a:ext cx="2080136" cy="1170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9939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15632" y="883839"/>
            <a:ext cx="4913515" cy="809151"/>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九大</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一麦寮では、新入寮生を募集しています！</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興味をもっていただけたなら、ぜひ、お気軽にご連絡ください。</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入寮に際しては、定員を超える希望者の選考や寮自治に関われるかの意思確認などをするために入寮面接を行っております。</a:t>
            </a:r>
          </a:p>
        </p:txBody>
      </p:sp>
      <p:sp>
        <p:nvSpPr>
          <p:cNvPr id="9" name="テキスト ボックス 8"/>
          <p:cNvSpPr txBox="1"/>
          <p:nvPr/>
        </p:nvSpPr>
        <p:spPr>
          <a:xfrm>
            <a:off x="274321" y="536352"/>
            <a:ext cx="1866140" cy="347487"/>
          </a:xfrm>
          <a:prstGeom prst="rect">
            <a:avLst/>
          </a:prstGeom>
          <a:noFill/>
        </p:spPr>
        <p:txBody>
          <a:bodyPr wrap="square" lIns="69807" tIns="34903" rIns="69807" bIns="34903" rtlCol="0">
            <a:spAutoFit/>
          </a:bodyPr>
          <a:lstStyle/>
          <a:p>
            <a:r>
              <a:rPr lang="en-US" altLang="ja-JP" sz="1800" dirty="0">
                <a:latin typeface="HG丸ｺﾞｼｯｸM-PRO"/>
                <a:ea typeface="HG丸ｺﾞｼｯｸM-PRO"/>
                <a:cs typeface="HG丸ｺﾞｼｯｸM-PRO"/>
              </a:rPr>
              <a:t>6.2. </a:t>
            </a:r>
            <a:r>
              <a:rPr lang="en-US" altLang="en-US" sz="1800" dirty="0">
                <a:latin typeface="HG丸ｺﾞｼｯｸM-PRO"/>
                <a:ea typeface="HG丸ｺﾞｼｯｸM-PRO"/>
                <a:cs typeface="HG丸ｺﾞｼｯｸM-PRO"/>
              </a:rPr>
              <a:t>応募の流れ</a:t>
            </a:r>
            <a:r>
              <a:rPr lang="ja-JP" altLang="en-US" sz="1800" dirty="0">
                <a:latin typeface="HG丸ｺﾞｼｯｸM-PRO"/>
                <a:ea typeface="HG丸ｺﾞｼｯｸM-PRO"/>
                <a:cs typeface="HG丸ｺﾞｼｯｸM-PRO"/>
              </a:rPr>
              <a:t>　</a:t>
            </a:r>
            <a:endParaRPr lang="en-US" altLang="ja-JP" sz="1200" dirty="0">
              <a:solidFill>
                <a:srgbClr val="FF0000"/>
              </a:solidFill>
              <a:latin typeface="HG丸ｺﾞｼｯｸM-PRO"/>
              <a:ea typeface="HG丸ｺﾞｼｯｸM-PRO"/>
              <a:cs typeface="HG丸ｺﾞｼｯｸM-PRO"/>
            </a:endParaRPr>
          </a:p>
        </p:txBody>
      </p:sp>
      <p:sp>
        <p:nvSpPr>
          <p:cNvPr id="11" name="正方形/長方形 10"/>
          <p:cNvSpPr/>
          <p:nvPr/>
        </p:nvSpPr>
        <p:spPr>
          <a:xfrm>
            <a:off x="151939" y="1797478"/>
            <a:ext cx="5255246" cy="3425252"/>
          </a:xfrm>
          <a:prstGeom prst="rect">
            <a:avLst/>
          </a:prstGeom>
          <a:noFill/>
          <a:ln w="28575" cmpd="sng">
            <a:solidFill>
              <a:srgbClr val="E7434A"/>
            </a:solidFill>
          </a:ln>
        </p:spPr>
        <p:style>
          <a:lnRef idx="1">
            <a:schemeClr val="accent1"/>
          </a:lnRef>
          <a:fillRef idx="2">
            <a:schemeClr val="accent1"/>
          </a:fillRef>
          <a:effectRef idx="1">
            <a:schemeClr val="accent1"/>
          </a:effectRef>
          <a:fontRef idx="minor">
            <a:schemeClr val="dk1"/>
          </a:fontRef>
        </p:style>
        <p:txBody>
          <a:bodyPr wrap="square" lIns="69807" tIns="34903" rIns="69807" bIns="34903">
            <a:spAutoFit/>
          </a:bodyPr>
          <a:lstStyle/>
          <a:p>
            <a:r>
              <a:rPr lang="ja-JP" altLang="en-US" sz="1400" dirty="0">
                <a:solidFill>
                  <a:srgbClr val="255F97"/>
                </a:solidFill>
                <a:latin typeface="HG丸ｺﾞｼｯｸM-PRO"/>
                <a:ea typeface="HG丸ｺﾞｼｯｸM-PRO"/>
                <a:cs typeface="HG丸ｺﾞｼｯｸM-PRO"/>
              </a:rPr>
              <a:t>ステップ</a:t>
            </a:r>
            <a:r>
              <a:rPr lang="en-US" altLang="ja-JP" sz="1400" dirty="0">
                <a:solidFill>
                  <a:srgbClr val="255F97"/>
                </a:solidFill>
                <a:latin typeface="HG丸ｺﾞｼｯｸM-PRO"/>
                <a:ea typeface="HG丸ｺﾞｼｯｸM-PRO"/>
                <a:cs typeface="HG丸ｺﾞｼｯｸM-PRO"/>
              </a:rPr>
              <a:t>1</a:t>
            </a:r>
            <a:r>
              <a:rPr lang="ja-JP" altLang="en-US" sz="1400" dirty="0">
                <a:solidFill>
                  <a:srgbClr val="255F97"/>
                </a:solidFill>
                <a:latin typeface="HG丸ｺﾞｼｯｸM-PRO"/>
                <a:ea typeface="HG丸ｺﾞｼｯｸM-PRO"/>
                <a:cs typeface="HG丸ｺﾞｼｯｸM-PRO"/>
              </a:rPr>
              <a:t> メール申し込みと寮見学の調整</a:t>
            </a:r>
            <a:endParaRPr lang="en-US" altLang="ja-JP" sz="1400" dirty="0">
              <a:solidFill>
                <a:srgbClr val="255F97"/>
              </a:solidFill>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この</a:t>
            </a:r>
            <a:r>
              <a:rPr lang="ja-JP" altLang="ja-JP" sz="1200" dirty="0">
                <a:latin typeface="HG丸ｺﾞｼｯｸM-PRO"/>
                <a:ea typeface="HG丸ｺﾞｼｯｸM-PRO"/>
                <a:cs typeface="HG丸ｺﾞｼｯｸM-PRO"/>
              </a:rPr>
              <a:t>「</a:t>
            </a:r>
            <a:r>
              <a:rPr lang="ja-JP" altLang="en-US" sz="1200" dirty="0">
                <a:latin typeface="HG丸ｺﾞｼｯｸM-PRO"/>
                <a:ea typeface="HG丸ｺﾞｼｯｸM-PRO"/>
                <a:cs typeface="HG丸ｺﾞｼｯｸM-PRO"/>
              </a:rPr>
              <a:t>入</a:t>
            </a:r>
            <a:r>
              <a:rPr lang="ja-JP" altLang="ja-JP" sz="1200" dirty="0">
                <a:latin typeface="HG丸ｺﾞｼｯｸM-PRO"/>
                <a:ea typeface="HG丸ｺﾞｼｯｸM-PRO"/>
                <a:cs typeface="HG丸ｺﾞｼｯｸM-PRO"/>
              </a:rPr>
              <a:t>寮案内パンフレット」をよくお読み</a:t>
            </a:r>
            <a:r>
              <a:rPr lang="ja-JP" altLang="en-US" sz="1200" dirty="0">
                <a:latin typeface="HG丸ｺﾞｼｯｸM-PRO"/>
                <a:ea typeface="HG丸ｺﾞｼｯｸM-PRO"/>
                <a:cs typeface="HG丸ｺﾞｼｯｸM-PRO"/>
              </a:rPr>
              <a:t>の</a:t>
            </a:r>
            <a:r>
              <a:rPr lang="ja-JP" altLang="ja-JP" sz="1200" dirty="0">
                <a:latin typeface="HG丸ｺﾞｼｯｸM-PRO"/>
                <a:ea typeface="HG丸ｺﾞｼｯｸM-PRO"/>
                <a:cs typeface="HG丸ｺﾞｼｯｸM-PRO"/>
              </a:rPr>
              <a:t>上、寮見学をお申し込み</a:t>
            </a:r>
            <a:endParaRPr lang="en-US" altLang="ja-JP" sz="1200" dirty="0">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ください。</a:t>
            </a:r>
            <a:r>
              <a:rPr lang="ja-JP" altLang="en-US" sz="1200" dirty="0">
                <a:latin typeface="HG丸ｺﾞｼｯｸM-PRO"/>
                <a:ea typeface="HG丸ｺﾞｼｯｸM-PRO"/>
                <a:cs typeface="HG丸ｺﾞｼｯｸM-PRO"/>
              </a:rPr>
              <a:t>メールにて、寮見学日を調整します。</a:t>
            </a:r>
            <a:endParaRPr lang="en-US" altLang="ja-JP" sz="1200" dirty="0">
              <a:latin typeface="HG丸ｺﾞｼｯｸM-PRO"/>
              <a:ea typeface="HG丸ｺﾞｼｯｸM-PRO"/>
              <a:cs typeface="HG丸ｺﾞｼｯｸM-PRO"/>
            </a:endParaRPr>
          </a:p>
          <a:p>
            <a:endParaRPr lang="ja-JP" altLang="ja-JP" sz="1400" dirty="0">
              <a:ln w="6600">
                <a:solidFill>
                  <a:schemeClr val="accent2"/>
                </a:solidFill>
                <a:prstDash val="solid"/>
              </a:ln>
              <a:solidFill>
                <a:srgbClr val="E7434A"/>
              </a:solidFill>
              <a:effectLst>
                <a:outerShdw dist="38100" dir="2700000" algn="tl" rotWithShape="0">
                  <a:schemeClr val="accent2"/>
                </a:outerShdw>
              </a:effectLst>
              <a:latin typeface="HG丸ｺﾞｼｯｸM-PRO"/>
              <a:ea typeface="HG丸ｺﾞｼｯｸM-PRO"/>
              <a:cs typeface="HG丸ｺﾞｼｯｸM-PRO"/>
            </a:endParaRPr>
          </a:p>
          <a:p>
            <a:r>
              <a:rPr lang="ja-JP" altLang="en-US" sz="1400" dirty="0">
                <a:solidFill>
                  <a:srgbClr val="255F97"/>
                </a:solidFill>
                <a:latin typeface="HG丸ｺﾞｼｯｸM-PRO"/>
                <a:ea typeface="HG丸ｺﾞｼｯｸM-PRO"/>
                <a:cs typeface="HG丸ｺﾞｼｯｸM-PRO"/>
              </a:rPr>
              <a:t>ステップ</a:t>
            </a:r>
            <a:r>
              <a:rPr lang="en-US" altLang="ja-JP" sz="1400" dirty="0">
                <a:solidFill>
                  <a:srgbClr val="255F97"/>
                </a:solidFill>
                <a:latin typeface="HG丸ｺﾞｼｯｸM-PRO"/>
                <a:ea typeface="HG丸ｺﾞｼｯｸM-PRO"/>
                <a:cs typeface="HG丸ｺﾞｼｯｸM-PRO"/>
              </a:rPr>
              <a:t>2</a:t>
            </a:r>
            <a:r>
              <a:rPr lang="ja-JP" altLang="en-US" sz="1400" dirty="0">
                <a:solidFill>
                  <a:srgbClr val="255F97"/>
                </a:solidFill>
                <a:latin typeface="HG丸ｺﾞｼｯｸM-PRO"/>
                <a:ea typeface="HG丸ｺﾞｼｯｸM-PRO"/>
                <a:cs typeface="HG丸ｺﾞｼｯｸM-PRO"/>
              </a:rPr>
              <a:t> 入寮願書の提出</a:t>
            </a:r>
            <a:endParaRPr lang="en-US" altLang="ja-JP" sz="1400" dirty="0">
              <a:solidFill>
                <a:srgbClr val="255F97"/>
              </a:solidFill>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寮見学を踏まえ、入寮選考にエントリーされる方は、</a:t>
            </a:r>
            <a:r>
              <a:rPr lang="ja-JP" altLang="en-US" sz="1200" dirty="0">
                <a:latin typeface="HG丸ｺﾞｼｯｸM-PRO"/>
                <a:ea typeface="HG丸ｺﾞｼｯｸM-PRO"/>
                <a:cs typeface="HG丸ｺﾞｼｯｸM-PRO"/>
              </a:rPr>
              <a:t>寮見学後に</a:t>
            </a:r>
            <a:r>
              <a:rPr lang="ja-JP" altLang="ja-JP" sz="1200" dirty="0">
                <a:latin typeface="HG丸ｺﾞｼｯｸM-PRO"/>
                <a:ea typeface="HG丸ｺﾞｼｯｸM-PRO"/>
                <a:cs typeface="HG丸ｺﾞｼｯｸM-PRO"/>
              </a:rPr>
              <a:t>メール</a:t>
            </a:r>
            <a:r>
              <a:rPr lang="ja-JP" altLang="en-US" sz="1200" dirty="0">
                <a:latin typeface="HG丸ｺﾞｼｯｸM-PRO"/>
                <a:ea typeface="HG丸ｺﾞｼｯｸM-PRO"/>
                <a:cs typeface="HG丸ｺﾞｼｯｸM-PRO"/>
              </a:rPr>
              <a:t>で</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入寮願書、事前アンケートを</a:t>
            </a:r>
            <a:r>
              <a:rPr lang="ja-JP" altLang="ja-JP" sz="1200" dirty="0">
                <a:latin typeface="HG丸ｺﾞｼｯｸM-PRO"/>
                <a:ea typeface="HG丸ｺﾞｼｯｸM-PRO"/>
                <a:cs typeface="HG丸ｺﾞｼｯｸM-PRO"/>
              </a:rPr>
              <a:t>提出していただきます。</a:t>
            </a:r>
            <a:endParaRPr lang="en-US" altLang="ja-JP" sz="1200" dirty="0">
              <a:latin typeface="HG丸ｺﾞｼｯｸM-PRO"/>
              <a:ea typeface="HG丸ｺﾞｼｯｸM-PRO"/>
              <a:cs typeface="HG丸ｺﾞｼｯｸM-PRO"/>
            </a:endParaRPr>
          </a:p>
          <a:p>
            <a:endParaRPr lang="ja-JP" altLang="ja-JP" sz="1400" dirty="0">
              <a:ln w="6600">
                <a:solidFill>
                  <a:schemeClr val="accent2"/>
                </a:solidFill>
                <a:prstDash val="solid"/>
              </a:ln>
              <a:solidFill>
                <a:srgbClr val="E7434A"/>
              </a:solidFill>
              <a:effectLst>
                <a:outerShdw dist="38100" dir="2700000" algn="tl" rotWithShape="0">
                  <a:schemeClr val="accent2"/>
                </a:outerShdw>
              </a:effectLst>
              <a:latin typeface="HG丸ｺﾞｼｯｸM-PRO"/>
              <a:ea typeface="HG丸ｺﾞｼｯｸM-PRO"/>
              <a:cs typeface="HG丸ｺﾞｼｯｸM-PRO"/>
            </a:endParaRPr>
          </a:p>
          <a:p>
            <a:r>
              <a:rPr lang="ja-JP" altLang="en-US" sz="1400" dirty="0">
                <a:solidFill>
                  <a:srgbClr val="255F97"/>
                </a:solidFill>
                <a:latin typeface="HG丸ｺﾞｼｯｸM-PRO"/>
                <a:ea typeface="HG丸ｺﾞｼｯｸM-PRO"/>
                <a:cs typeface="HG丸ｺﾞｼｯｸM-PRO"/>
              </a:rPr>
              <a:t>ステップ</a:t>
            </a:r>
            <a:r>
              <a:rPr lang="en-US" altLang="ja-JP" sz="1400" dirty="0">
                <a:solidFill>
                  <a:srgbClr val="255F97"/>
                </a:solidFill>
                <a:latin typeface="HG丸ｺﾞｼｯｸM-PRO"/>
                <a:ea typeface="HG丸ｺﾞｼｯｸM-PRO"/>
                <a:cs typeface="HG丸ｺﾞｼｯｸM-PRO"/>
              </a:rPr>
              <a:t>3</a:t>
            </a:r>
            <a:r>
              <a:rPr lang="ja-JP" altLang="en-US" sz="1400" dirty="0">
                <a:solidFill>
                  <a:srgbClr val="255F97"/>
                </a:solidFill>
                <a:latin typeface="HG丸ｺﾞｼｯｸM-PRO"/>
                <a:ea typeface="HG丸ｺﾞｼｯｸM-PRO"/>
                <a:cs typeface="HG丸ｺﾞｼｯｸM-PRO"/>
              </a:rPr>
              <a:t> 書類選考</a:t>
            </a:r>
            <a:endParaRPr lang="en-US" altLang="ja-JP" sz="1400" dirty="0">
              <a:solidFill>
                <a:srgbClr val="255F97"/>
              </a:solidFill>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応募人数が多い場合、入寮願書を精査する書類選考を行</a:t>
            </a:r>
            <a:r>
              <a:rPr lang="ja-JP" altLang="en-US" sz="1200" dirty="0">
                <a:latin typeface="HG丸ｺﾞｼｯｸM-PRO"/>
                <a:ea typeface="HG丸ｺﾞｼｯｸM-PRO"/>
                <a:cs typeface="HG丸ｺﾞｼｯｸM-PRO"/>
              </a:rPr>
              <a:t>います。</a:t>
            </a:r>
            <a:endParaRPr lang="en-US" altLang="ja-JP" sz="1100" dirty="0">
              <a:latin typeface="HG丸ｺﾞｼｯｸM-PRO"/>
              <a:ea typeface="HG丸ｺﾞｼｯｸM-PRO"/>
              <a:cs typeface="HG丸ｺﾞｼｯｸM-PRO"/>
            </a:endParaRPr>
          </a:p>
          <a:p>
            <a:endParaRPr lang="ja-JP" altLang="ja-JP" sz="1400" dirty="0">
              <a:ln w="6600">
                <a:solidFill>
                  <a:schemeClr val="accent2"/>
                </a:solidFill>
                <a:prstDash val="solid"/>
              </a:ln>
              <a:solidFill>
                <a:srgbClr val="E7434A"/>
              </a:solidFill>
              <a:effectLst>
                <a:outerShdw dist="38100" dir="2700000" algn="tl" rotWithShape="0">
                  <a:schemeClr val="accent2"/>
                </a:outerShdw>
              </a:effectLst>
              <a:latin typeface="HG丸ｺﾞｼｯｸM-PRO"/>
              <a:ea typeface="HG丸ｺﾞｼｯｸM-PRO"/>
              <a:cs typeface="HG丸ｺﾞｼｯｸM-PRO"/>
            </a:endParaRPr>
          </a:p>
          <a:p>
            <a:r>
              <a:rPr lang="ja-JP" altLang="en-US" sz="1400" dirty="0">
                <a:solidFill>
                  <a:srgbClr val="255F97"/>
                </a:solidFill>
                <a:latin typeface="HG丸ｺﾞｼｯｸM-PRO"/>
                <a:ea typeface="HG丸ｺﾞｼｯｸM-PRO"/>
                <a:cs typeface="HG丸ｺﾞｼｯｸM-PRO"/>
              </a:rPr>
              <a:t>ステップ</a:t>
            </a:r>
            <a:r>
              <a:rPr lang="en-US" altLang="ja-JP" sz="1400" dirty="0">
                <a:solidFill>
                  <a:srgbClr val="255F97"/>
                </a:solidFill>
                <a:latin typeface="HG丸ｺﾞｼｯｸM-PRO"/>
                <a:ea typeface="HG丸ｺﾞｼｯｸM-PRO"/>
                <a:cs typeface="HG丸ｺﾞｼｯｸM-PRO"/>
              </a:rPr>
              <a:t>4</a:t>
            </a:r>
            <a:r>
              <a:rPr lang="ja-JP" altLang="en-US" sz="1400" dirty="0">
                <a:solidFill>
                  <a:srgbClr val="255F97"/>
                </a:solidFill>
                <a:latin typeface="HG丸ｺﾞｼｯｸM-PRO"/>
                <a:ea typeface="HG丸ｺﾞｼｯｸM-PRO"/>
                <a:cs typeface="HG丸ｺﾞｼｯｸM-PRO"/>
              </a:rPr>
              <a:t> 入寮面接</a:t>
            </a:r>
            <a:endParaRPr lang="en-US" altLang="ja-JP" sz="1400" dirty="0">
              <a:solidFill>
                <a:srgbClr val="255F97"/>
              </a:solidFill>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入寮面接に進んでいただける方と入寮面接日を調整します。 </a:t>
            </a:r>
          </a:p>
          <a:p>
            <a:r>
              <a:rPr lang="ja-JP" altLang="ja-JP" sz="1200" dirty="0">
                <a:latin typeface="HG丸ｺﾞｼｯｸM-PRO"/>
                <a:ea typeface="HG丸ｺﾞｼｯｸM-PRO"/>
                <a:cs typeface="HG丸ｺﾞｼｯｸM-PRO"/>
              </a:rPr>
              <a:t>服装は普段着で構いません。</a:t>
            </a:r>
            <a:endParaRPr lang="en-US" altLang="ja-JP" sz="1200" dirty="0">
              <a:latin typeface="HG丸ｺﾞｼｯｸM-PRO"/>
              <a:ea typeface="HG丸ｺﾞｼｯｸM-PRO"/>
              <a:cs typeface="HG丸ｺﾞｼｯｸM-PRO"/>
            </a:endParaRPr>
          </a:p>
          <a:p>
            <a:endParaRPr lang="en-US" altLang="ja-JP" sz="1200" dirty="0">
              <a:latin typeface="HG丸ｺﾞｼｯｸM-PRO"/>
              <a:ea typeface="HG丸ｺﾞｼｯｸM-PRO"/>
              <a:cs typeface="HG丸ｺﾞｼｯｸM-PRO"/>
            </a:endParaRPr>
          </a:p>
          <a:p>
            <a:r>
              <a:rPr lang="en-US" altLang="ja-JP" sz="1200" dirty="0">
                <a:solidFill>
                  <a:srgbClr val="FF0000"/>
                </a:solidFill>
                <a:latin typeface="HG丸ｺﾞｼｯｸM-PRO"/>
                <a:ea typeface="HG丸ｺﾞｼｯｸM-PRO"/>
                <a:cs typeface="HG丸ｺﾞｼｯｸM-PRO"/>
              </a:rPr>
              <a:t>※</a:t>
            </a:r>
            <a:r>
              <a:rPr lang="ja-JP" altLang="en-US" sz="1200" dirty="0">
                <a:solidFill>
                  <a:srgbClr val="FF0000"/>
                </a:solidFill>
                <a:latin typeface="HG丸ｺﾞｼｯｸM-PRO"/>
                <a:ea typeface="HG丸ｺﾞｼｯｸM-PRO"/>
                <a:cs typeface="HG丸ｺﾞｼｯｸM-PRO"/>
              </a:rPr>
              <a:t>寮見学はいつでも可能ですが、入寮募集期間</a:t>
            </a:r>
            <a:r>
              <a:rPr lang="en-US" altLang="ja-JP" sz="1200" dirty="0">
                <a:solidFill>
                  <a:srgbClr val="FF0000"/>
                </a:solidFill>
                <a:latin typeface="HG丸ｺﾞｼｯｸM-PRO"/>
                <a:ea typeface="HG丸ｺﾞｼｯｸM-PRO"/>
                <a:cs typeface="HG丸ｺﾞｼｯｸM-PRO"/>
              </a:rPr>
              <a:t>(</a:t>
            </a:r>
            <a:r>
              <a:rPr lang="ja-JP" altLang="en-US" sz="1200" dirty="0">
                <a:solidFill>
                  <a:srgbClr val="FF0000"/>
                </a:solidFill>
                <a:latin typeface="HG丸ｺﾞｼｯｸM-PRO"/>
                <a:ea typeface="HG丸ｺﾞｼｯｸM-PRO"/>
                <a:cs typeface="HG丸ｺﾞｼｯｸM-PRO"/>
              </a:rPr>
              <a:t>ステップ</a:t>
            </a:r>
            <a:r>
              <a:rPr lang="en-US" altLang="ja-JP" sz="1200" dirty="0">
                <a:solidFill>
                  <a:srgbClr val="FF0000"/>
                </a:solidFill>
                <a:latin typeface="HG丸ｺﾞｼｯｸM-PRO"/>
                <a:ea typeface="HG丸ｺﾞｼｯｸM-PRO"/>
                <a:cs typeface="HG丸ｺﾞｼｯｸM-PRO"/>
              </a:rPr>
              <a:t>2〜4</a:t>
            </a:r>
            <a:r>
              <a:rPr lang="ja-JP" altLang="en-US" sz="1200" dirty="0">
                <a:solidFill>
                  <a:srgbClr val="FF0000"/>
                </a:solidFill>
                <a:latin typeface="HG丸ｺﾞｼｯｸM-PRO"/>
                <a:ea typeface="HG丸ｺﾞｼｯｸM-PRO"/>
                <a:cs typeface="HG丸ｺﾞｼｯｸM-PRO"/>
              </a:rPr>
              <a:t>を行う時期</a:t>
            </a:r>
            <a:r>
              <a:rPr lang="en-US" altLang="ja-JP" sz="1200" dirty="0">
                <a:solidFill>
                  <a:srgbClr val="FF0000"/>
                </a:solidFill>
                <a:latin typeface="HG丸ｺﾞｼｯｸM-PRO"/>
                <a:ea typeface="HG丸ｺﾞｼｯｸM-PRO"/>
                <a:cs typeface="HG丸ｺﾞｼｯｸM-PRO"/>
              </a:rPr>
              <a:t>)</a:t>
            </a:r>
          </a:p>
          <a:p>
            <a:r>
              <a:rPr lang="ja-JP" altLang="ja-JP" sz="1200" dirty="0">
                <a:solidFill>
                  <a:srgbClr val="FF0000"/>
                </a:solidFill>
                <a:latin typeface="HG丸ｺﾞｼｯｸM-PRO"/>
                <a:ea typeface="HG丸ｺﾞｼｯｸM-PRO"/>
                <a:cs typeface="HG丸ｺﾞｼｯｸM-PRO"/>
              </a:rPr>
              <a:t>　</a:t>
            </a:r>
            <a:r>
              <a:rPr lang="ja-JP" altLang="en-US" sz="1200" dirty="0">
                <a:solidFill>
                  <a:srgbClr val="FF0000"/>
                </a:solidFill>
                <a:latin typeface="HG丸ｺﾞｼｯｸM-PRO"/>
                <a:ea typeface="HG丸ｺﾞｼｯｸM-PRO"/>
                <a:cs typeface="HG丸ｺﾞｼｯｸM-PRO"/>
              </a:rPr>
              <a:t>は決まっています。日程については別途</a:t>
            </a:r>
            <a:r>
              <a:rPr lang="en-US" altLang="ja-JP" sz="1200" dirty="0">
                <a:solidFill>
                  <a:srgbClr val="FF0000"/>
                </a:solidFill>
                <a:latin typeface="HG丸ｺﾞｼｯｸM-PRO"/>
                <a:ea typeface="HG丸ｺﾞｼｯｸM-PRO"/>
                <a:cs typeface="HG丸ｺﾞｼｯｸM-PRO"/>
              </a:rPr>
              <a:t>HP</a:t>
            </a:r>
            <a:r>
              <a:rPr lang="ja-JP" altLang="en-US" sz="1200" dirty="0">
                <a:solidFill>
                  <a:srgbClr val="FF0000"/>
                </a:solidFill>
                <a:latin typeface="HG丸ｺﾞｼｯｸM-PRO"/>
                <a:ea typeface="HG丸ｺﾞｼｯｸM-PRO"/>
                <a:cs typeface="HG丸ｺﾞｼｯｸM-PRO"/>
              </a:rPr>
              <a:t>を参照して下さい。</a:t>
            </a:r>
            <a:endParaRPr lang="en-US" altLang="ja-JP" sz="1200" dirty="0">
              <a:solidFill>
                <a:srgbClr val="FF0000"/>
              </a:solidFill>
              <a:latin typeface="HG丸ｺﾞｼｯｸM-PRO"/>
              <a:ea typeface="HG丸ｺﾞｼｯｸM-PRO"/>
              <a:cs typeface="HG丸ｺﾞｼｯｸM-PRO"/>
            </a:endParaRPr>
          </a:p>
        </p:txBody>
      </p:sp>
      <p:sp>
        <p:nvSpPr>
          <p:cNvPr id="12" name="正方形/長方形 11"/>
          <p:cNvSpPr/>
          <p:nvPr/>
        </p:nvSpPr>
        <p:spPr>
          <a:xfrm>
            <a:off x="225942" y="6917784"/>
            <a:ext cx="5212083" cy="439820"/>
          </a:xfrm>
          <a:prstGeom prst="rect">
            <a:avLst/>
          </a:prstGeom>
        </p:spPr>
        <p:txBody>
          <a:bodyPr wrap="square" lIns="69807" tIns="34903" rIns="69807" bIns="34903">
            <a:spAutoFit/>
          </a:bodyPr>
          <a:lstStyle/>
          <a:p>
            <a:endParaRPr lang="ja-JP" altLang="en-US" sz="1200" dirty="0">
              <a:latin typeface="ＤＦＰ教科書体W3"/>
              <a:ea typeface="ＤＦＰ教科書体W3"/>
              <a:cs typeface="ＤＦＰ教科書体W3"/>
            </a:endParaRPr>
          </a:p>
          <a:p>
            <a:endParaRPr lang="ja-JP" altLang="en-US" sz="1200" dirty="0">
              <a:latin typeface="ＤＦＰ教科書体W3"/>
              <a:ea typeface="ＤＦＰ教科書体W3"/>
              <a:cs typeface="ＤＦＰ教科書体W3"/>
            </a:endParaRPr>
          </a:p>
        </p:txBody>
      </p:sp>
      <p:sp>
        <p:nvSpPr>
          <p:cNvPr id="13" name="スライド番号プレースホルダー 12"/>
          <p:cNvSpPr>
            <a:spLocks noGrp="1"/>
          </p:cNvSpPr>
          <p:nvPr>
            <p:ph type="sldNum" sz="quarter" idx="12"/>
          </p:nvPr>
        </p:nvSpPr>
        <p:spPr>
          <a:xfrm>
            <a:off x="3948987" y="6833452"/>
            <a:ext cx="1280160" cy="389467"/>
          </a:xfrm>
        </p:spPr>
        <p:txBody>
          <a:bodyPr/>
          <a:lstStyle/>
          <a:p>
            <a:fld id="{92A12743-32E8-C54C-B5C8-D195C40BE649}" type="slidenum">
              <a:rPr kumimoji="1" lang="ja-JP" altLang="en-US" smtClean="0"/>
              <a:t>19</a:t>
            </a:fld>
            <a:endParaRPr kumimoji="1" lang="ja-JP" altLang="en-US" dirty="0"/>
          </a:p>
        </p:txBody>
      </p:sp>
      <p:sp>
        <p:nvSpPr>
          <p:cNvPr id="14" name="正方形/長方形 13"/>
          <p:cNvSpPr/>
          <p:nvPr/>
        </p:nvSpPr>
        <p:spPr>
          <a:xfrm>
            <a:off x="2" y="0"/>
            <a:ext cx="5486400" cy="528732"/>
          </a:xfrm>
          <a:prstGeom prst="rect">
            <a:avLst/>
          </a:prstGeom>
          <a:solidFill>
            <a:srgbClr val="255F97"/>
          </a:solidFill>
          <a:ln>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bg1"/>
              </a:solidFill>
              <a:latin typeface="HG丸ｺﾞｼｯｸM-PRO"/>
              <a:ea typeface="HG丸ｺﾞｼｯｸM-PRO"/>
              <a:cs typeface="HG丸ｺﾞｼｯｸM-PRO"/>
            </a:endParaRPr>
          </a:p>
        </p:txBody>
      </p:sp>
      <p:sp>
        <p:nvSpPr>
          <p:cNvPr id="16" name="テキスト ボックス 15"/>
          <p:cNvSpPr txBox="1"/>
          <p:nvPr/>
        </p:nvSpPr>
        <p:spPr>
          <a:xfrm>
            <a:off x="274321" y="5295067"/>
            <a:ext cx="5003205" cy="1086150"/>
          </a:xfrm>
          <a:prstGeom prst="rect">
            <a:avLst/>
          </a:prstGeom>
          <a:noFill/>
        </p:spPr>
        <p:txBody>
          <a:bodyPr wrap="square" lIns="69807" tIns="34903" rIns="69807" bIns="34903" rtlCol="0">
            <a:spAutoFit/>
          </a:bodyPr>
          <a:lstStyle/>
          <a:p>
            <a:r>
              <a:rPr lang="ja-JP" altLang="en-US" sz="1800" dirty="0">
                <a:latin typeface="HG丸ｺﾞｼｯｸM-PRO"/>
                <a:ea typeface="HG丸ｺﾞｼｯｸM-PRO"/>
                <a:cs typeface="HG丸ｺﾞｼｯｸM-PRO"/>
              </a:rPr>
              <a:t>連絡先　</a:t>
            </a:r>
            <a:r>
              <a:rPr lang="en-US" altLang="ja-JP" sz="1800" b="1" dirty="0">
                <a:latin typeface="HG丸ｺﾞｼｯｸM-PRO"/>
                <a:ea typeface="HG丸ｺﾞｼｯｸM-PRO"/>
                <a:cs typeface="HG丸ｺﾞｼｯｸM-PRO"/>
              </a:rPr>
              <a:t>TEL</a:t>
            </a:r>
            <a:r>
              <a:rPr lang="ja-JP" altLang="en-US" sz="1800" b="1" dirty="0">
                <a:latin typeface="HG丸ｺﾞｼｯｸM-PRO"/>
                <a:ea typeface="HG丸ｺﾞｼｯｸM-PRO"/>
                <a:cs typeface="HG丸ｺﾞｼｯｸM-PRO"/>
              </a:rPr>
              <a:t>　</a:t>
            </a:r>
            <a:r>
              <a:rPr lang="en-US" altLang="ja-JP" sz="1800" b="1" dirty="0">
                <a:latin typeface="HG丸ｺﾞｼｯｸM-PRO"/>
                <a:ea typeface="HG丸ｺﾞｼｯｸM-PRO"/>
                <a:cs typeface="HG丸ｺﾞｼｯｸM-PRO"/>
              </a:rPr>
              <a:t>092</a:t>
            </a:r>
            <a:r>
              <a:rPr lang="ja-JP" altLang="en-US" sz="1800" b="1" dirty="0">
                <a:latin typeface="HG丸ｺﾞｼｯｸM-PRO"/>
                <a:ea typeface="HG丸ｺﾞｼｯｸM-PRO"/>
                <a:cs typeface="HG丸ｺﾞｼｯｸM-PRO"/>
              </a:rPr>
              <a:t>－</a:t>
            </a:r>
            <a:r>
              <a:rPr lang="en-US" altLang="ja-JP" sz="1800" b="1" dirty="0">
                <a:latin typeface="HG丸ｺﾞｼｯｸM-PRO"/>
                <a:ea typeface="HG丸ｺﾞｼｯｸM-PRO"/>
                <a:cs typeface="HG丸ｺﾞｼｯｸM-PRO"/>
              </a:rPr>
              <a:t>707</a:t>
            </a:r>
            <a:r>
              <a:rPr lang="ja-JP" altLang="en-US" sz="1800" b="1" dirty="0">
                <a:latin typeface="HG丸ｺﾞｼｯｸM-PRO"/>
                <a:ea typeface="HG丸ｺﾞｼｯｸM-PRO"/>
                <a:cs typeface="HG丸ｺﾞｼｯｸM-PRO"/>
              </a:rPr>
              <a:t>－</a:t>
            </a:r>
            <a:r>
              <a:rPr lang="en-US" altLang="ja-JP" sz="1800" b="1" dirty="0">
                <a:latin typeface="HG丸ｺﾞｼｯｸM-PRO"/>
                <a:ea typeface="HG丸ｺﾞｼｯｸM-PRO"/>
                <a:cs typeface="HG丸ｺﾞｼｯｸM-PRO"/>
              </a:rPr>
              <a:t>6464</a:t>
            </a:r>
            <a:r>
              <a:rPr lang="ja-JP" altLang="en-US" sz="1800" b="1" dirty="0">
                <a:latin typeface="HG丸ｺﾞｼｯｸM-PRO"/>
                <a:ea typeface="HG丸ｺﾞｼｯｸM-PRO"/>
                <a:cs typeface="HG丸ｺﾞｼｯｸM-PRO"/>
              </a:rPr>
              <a:t>　</a:t>
            </a:r>
          </a:p>
          <a:p>
            <a:r>
              <a:rPr lang="ja-JP" altLang="en-US" sz="1800" b="1" dirty="0">
                <a:latin typeface="HG丸ｺﾞｼｯｸM-PRO"/>
                <a:ea typeface="HG丸ｺﾞｼｯｸM-PRO"/>
                <a:cs typeface="HG丸ｺﾞｼｯｸM-PRO"/>
              </a:rPr>
              <a:t>　　　　</a:t>
            </a:r>
            <a:r>
              <a:rPr lang="en-US" altLang="ja-JP" sz="1800" b="1" dirty="0">
                <a:latin typeface="HG丸ｺﾞｼｯｸM-PRO"/>
                <a:ea typeface="HG丸ｺﾞｼｯｸM-PRO"/>
                <a:cs typeface="HG丸ｺﾞｼｯｸM-PRO"/>
              </a:rPr>
              <a:t>Mail</a:t>
            </a:r>
            <a:r>
              <a:rPr lang="ja-JP" altLang="en-US" sz="1800" b="1" dirty="0">
                <a:latin typeface="HG丸ｺﾞｼｯｸM-PRO"/>
                <a:ea typeface="HG丸ｺﾞｼｯｸM-PRO"/>
                <a:cs typeface="HG丸ｺﾞｼｯｸM-PRO"/>
              </a:rPr>
              <a:t>　</a:t>
            </a:r>
            <a:r>
              <a:rPr lang="en-US" altLang="ja-JP" sz="1800" b="1" dirty="0">
                <a:latin typeface="HG丸ｺﾞｼｯｸM-PRO"/>
                <a:ea typeface="HG丸ｺﾞｼｯｸM-PRO"/>
                <a:cs typeface="HG丸ｺﾞｼｯｸM-PRO"/>
                <a:hlinkClick r:id="rId3"/>
              </a:rPr>
              <a:t>2011najima@gmail.com</a:t>
            </a:r>
            <a:endParaRPr lang="en-US" altLang="ja-JP" sz="1800" b="1" dirty="0">
              <a:latin typeface="HG丸ｺﾞｼｯｸM-PRO"/>
              <a:ea typeface="HG丸ｺﾞｼｯｸM-PRO"/>
              <a:cs typeface="HG丸ｺﾞｼｯｸM-PRO"/>
            </a:endParaRPr>
          </a:p>
          <a:p>
            <a:pPr lvl="2"/>
            <a:r>
              <a:rPr lang="ja-JP" altLang="en-US" sz="1000" dirty="0">
                <a:latin typeface="HG丸ｺﾞｼｯｸM-PRO"/>
                <a:ea typeface="HG丸ｺﾞｼｯｸM-PRO"/>
                <a:cs typeface="HG丸ｺﾞｼｯｸM-PRO"/>
              </a:rPr>
              <a:t>    </a:t>
            </a:r>
            <a:r>
              <a:rPr lang="en-US" altLang="ja-JP" sz="1000" dirty="0">
                <a:latin typeface="HG丸ｺﾞｼｯｸM-PRO"/>
                <a:ea typeface="HG丸ｺﾞｼｯｸM-PRO"/>
                <a:cs typeface="HG丸ｺﾞｼｯｸM-PRO"/>
              </a:rPr>
              <a:t>※</a:t>
            </a:r>
            <a:r>
              <a:rPr lang="ja-JP" altLang="en-US" sz="1000" dirty="0">
                <a:latin typeface="HG丸ｺﾞｼｯｸM-PRO"/>
                <a:ea typeface="HG丸ｺﾞｼｯｸM-PRO"/>
                <a:cs typeface="HG丸ｺﾞｼｯｸM-PRO"/>
              </a:rPr>
              <a:t>電話は、月または木曜日の夜</a:t>
            </a:r>
            <a:r>
              <a:rPr lang="en-US" altLang="ja-JP" sz="1000" dirty="0">
                <a:latin typeface="HG丸ｺﾞｼｯｸM-PRO"/>
                <a:ea typeface="HG丸ｺﾞｼｯｸM-PRO"/>
                <a:cs typeface="HG丸ｺﾞｼｯｸM-PRO"/>
              </a:rPr>
              <a:t>20</a:t>
            </a:r>
            <a:r>
              <a:rPr lang="ja-JP" altLang="en-US" sz="1000" dirty="0">
                <a:latin typeface="HG丸ｺﾞｼｯｸM-PRO"/>
                <a:ea typeface="HG丸ｺﾞｼｯｸM-PRO"/>
                <a:cs typeface="HG丸ｺﾞｼｯｸM-PRO"/>
              </a:rPr>
              <a:t>時以降がつながり易いです。</a:t>
            </a:r>
            <a:endParaRPr lang="en-US" altLang="ja-JP" sz="1000" dirty="0">
              <a:latin typeface="HG丸ｺﾞｼｯｸM-PRO"/>
              <a:ea typeface="HG丸ｺﾞｼｯｸM-PRO"/>
              <a:cs typeface="HG丸ｺﾞｼｯｸM-PRO"/>
            </a:endParaRPr>
          </a:p>
          <a:p>
            <a:pPr lvl="2"/>
            <a:r>
              <a:rPr lang="ja-JP" altLang="ja-JP" sz="1000" dirty="0">
                <a:latin typeface="HG丸ｺﾞｼｯｸM-PRO"/>
                <a:ea typeface="HG丸ｺﾞｼｯｸM-PRO"/>
                <a:cs typeface="HG丸ｺﾞｼｯｸM-PRO"/>
              </a:rPr>
              <a:t>　</a:t>
            </a:r>
            <a:r>
              <a:rPr lang="ja-JP" altLang="en-US" sz="1000" dirty="0">
                <a:latin typeface="HG丸ｺﾞｼｯｸM-PRO"/>
                <a:ea typeface="HG丸ｺﾞｼｯｸM-PRO"/>
                <a:cs typeface="HG丸ｺﾞｼｯｸM-PRO"/>
              </a:rPr>
              <a:t>    電話で対応できない時もありますので、メールにてご連絡いた　</a:t>
            </a:r>
            <a:endParaRPr lang="en-US" altLang="ja-JP" sz="1000" dirty="0">
              <a:latin typeface="HG丸ｺﾞｼｯｸM-PRO"/>
              <a:ea typeface="HG丸ｺﾞｼｯｸM-PRO"/>
              <a:cs typeface="HG丸ｺﾞｼｯｸM-PRO"/>
            </a:endParaRPr>
          </a:p>
          <a:p>
            <a:pPr lvl="2"/>
            <a:r>
              <a:rPr lang="ja-JP" altLang="ja-JP" sz="1000" dirty="0">
                <a:latin typeface="HG丸ｺﾞｼｯｸM-PRO"/>
                <a:ea typeface="HG丸ｺﾞｼｯｸM-PRO"/>
                <a:cs typeface="HG丸ｺﾞｼｯｸM-PRO"/>
              </a:rPr>
              <a:t>　</a:t>
            </a:r>
            <a:r>
              <a:rPr lang="ja-JP" altLang="en-US" sz="1000" dirty="0">
                <a:latin typeface="HG丸ｺﾞｼｯｸM-PRO"/>
                <a:ea typeface="HG丸ｺﾞｼｯｸM-PRO"/>
                <a:cs typeface="HG丸ｺﾞｼｯｸM-PRO"/>
              </a:rPr>
              <a:t>   </a:t>
            </a:r>
            <a:r>
              <a:rPr lang="en-US" altLang="en-US" sz="1000" dirty="0">
                <a:latin typeface="HG丸ｺﾞｼｯｸM-PRO"/>
                <a:ea typeface="HG丸ｺﾞｼｯｸM-PRO"/>
                <a:cs typeface="HG丸ｺﾞｼｯｸM-PRO"/>
              </a:rPr>
              <a:t> </a:t>
            </a:r>
            <a:r>
              <a:rPr lang="ja-JP" altLang="en-US" sz="1000" dirty="0">
                <a:latin typeface="HG丸ｺﾞｼｯｸM-PRO"/>
                <a:ea typeface="HG丸ｺﾞｼｯｸM-PRO"/>
                <a:cs typeface="HG丸ｺﾞｼｯｸM-PRO"/>
              </a:rPr>
              <a:t>だければ幸いです。</a:t>
            </a:r>
            <a:endParaRPr lang="en-US" altLang="ja-JP" sz="1000" dirty="0">
              <a:latin typeface="HG丸ｺﾞｼｯｸM-PRO"/>
              <a:ea typeface="HG丸ｺﾞｼｯｸM-PRO"/>
              <a:cs typeface="HG丸ｺﾞｼｯｸM-PRO"/>
            </a:endParaRPr>
          </a:p>
        </p:txBody>
      </p:sp>
      <p:sp>
        <p:nvSpPr>
          <p:cNvPr id="17" name="正方形/長方形 16"/>
          <p:cNvSpPr/>
          <p:nvPr/>
        </p:nvSpPr>
        <p:spPr>
          <a:xfrm>
            <a:off x="1302917" y="6412537"/>
            <a:ext cx="4104268" cy="686041"/>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ホームページ </a:t>
            </a:r>
            <a:r>
              <a:rPr lang="en-US" altLang="ja-JP" sz="1000" dirty="0">
                <a:latin typeface="HG丸ｺﾞｼｯｸM-PRO"/>
                <a:ea typeface="HG丸ｺﾞｼｯｸM-PRO"/>
                <a:cs typeface="HG丸ｺﾞｼｯｸM-PRO"/>
              </a:rPr>
              <a:t> </a:t>
            </a:r>
            <a:r>
              <a:rPr lang="ja-JP" altLang="en-US" sz="1000" dirty="0">
                <a:latin typeface="HG丸ｺﾞｼｯｸM-PRO"/>
                <a:ea typeface="HG丸ｺﾞｼｯｸM-PRO"/>
                <a:cs typeface="HG丸ｺﾞｼｯｸM-PRO"/>
              </a:rPr>
              <a:t>　</a:t>
            </a:r>
            <a:r>
              <a:rPr lang="en-US" altLang="ja-JP" sz="1000" dirty="0">
                <a:latin typeface="HG丸ｺﾞｼｯｸM-PRO"/>
                <a:ea typeface="HG丸ｺﾞｼｯｸM-PRO"/>
                <a:cs typeface="HG丸ｺﾞｼｯｸM-PRO"/>
                <a:hlinkClick r:id="rId4"/>
              </a:rPr>
              <a:t>https://ichibakuymca.wixsite.com/ichibaku</a:t>
            </a:r>
            <a:endParaRPr lang="en-US" altLang="ja-JP" sz="1000" dirty="0">
              <a:latin typeface="HG丸ｺﾞｼｯｸM-PRO"/>
              <a:ea typeface="HG丸ｺﾞｼｯｸM-PRO"/>
              <a:cs typeface="HG丸ｺﾞｼｯｸM-PRO"/>
            </a:endParaRPr>
          </a:p>
          <a:p>
            <a:r>
              <a:rPr lang="en-US" altLang="ja-JP" sz="1000" dirty="0">
                <a:latin typeface="HG丸ｺﾞｼｯｸM-PRO"/>
                <a:ea typeface="HG丸ｺﾞｼｯｸM-PRO"/>
                <a:cs typeface="HG丸ｺﾞｼｯｸM-PRO"/>
              </a:rPr>
              <a:t>Facebook</a:t>
            </a:r>
            <a:r>
              <a:rPr lang="ja-JP" altLang="en-US" sz="1000" dirty="0">
                <a:latin typeface="HG丸ｺﾞｼｯｸM-PRO"/>
                <a:ea typeface="HG丸ｺﾞｼｯｸM-PRO"/>
                <a:cs typeface="HG丸ｺﾞｼｯｸM-PRO"/>
              </a:rPr>
              <a:t>        </a:t>
            </a:r>
            <a:r>
              <a:rPr lang="en-US" altLang="ja-JP" sz="1000" dirty="0">
                <a:latin typeface="HG丸ｺﾞｼｯｸM-PRO"/>
                <a:ea typeface="HG丸ｺﾞｼｯｸM-PRO"/>
                <a:cs typeface="HG丸ｺﾞｼｯｸM-PRO"/>
                <a:hlinkClick r:id="rId5"/>
              </a:rPr>
              <a:t>https://www.facebook.com/najima.ymca</a:t>
            </a:r>
            <a:endParaRPr lang="en-US" altLang="ja-JP" sz="1000" dirty="0">
              <a:latin typeface="HG丸ｺﾞｼｯｸM-PRO"/>
              <a:ea typeface="HG丸ｺﾞｼｯｸM-PRO"/>
              <a:cs typeface="HG丸ｺﾞｼｯｸM-PRO"/>
            </a:endParaRPr>
          </a:p>
          <a:p>
            <a:r>
              <a:rPr lang="en-US" altLang="ja-JP" sz="1000" dirty="0">
                <a:latin typeface="HG丸ｺﾞｼｯｸM-PRO"/>
                <a:ea typeface="HG丸ｺﾞｼｯｸM-PRO"/>
                <a:cs typeface="HG丸ｺﾞｼｯｸM-PRO"/>
              </a:rPr>
              <a:t>Twitter            </a:t>
            </a:r>
            <a:r>
              <a:rPr lang="en-US" altLang="ja-JP" sz="1000" dirty="0">
                <a:latin typeface="HG丸ｺﾞｼｯｸM-PRO"/>
                <a:ea typeface="HG丸ｺﾞｼｯｸM-PRO"/>
                <a:cs typeface="HG丸ｺﾞｼｯｸM-PRO"/>
                <a:hlinkClick r:id="rId6"/>
              </a:rPr>
              <a:t>https://twitter.com/ichibakuryo</a:t>
            </a:r>
            <a:r>
              <a:rPr lang="ja-JP" altLang="ja-JP" sz="1000" dirty="0">
                <a:latin typeface="HG丸ｺﾞｼｯｸM-PRO"/>
                <a:ea typeface="HG丸ｺﾞｼｯｸM-PRO"/>
                <a:cs typeface="HG丸ｺﾞｼｯｸM-PRO"/>
                <a:hlinkClick r:id="rId6"/>
              </a:rPr>
              <a:t> </a:t>
            </a:r>
            <a:endParaRPr lang="en-US" altLang="ja-JP" sz="1000" dirty="0">
              <a:latin typeface="HG丸ｺﾞｼｯｸM-PRO"/>
              <a:ea typeface="HG丸ｺﾞｼｯｸM-PRO"/>
              <a:cs typeface="HG丸ｺﾞｼｯｸM-PRO"/>
            </a:endParaRPr>
          </a:p>
          <a:p>
            <a:r>
              <a:rPr lang="en-US" altLang="ja-JP" sz="1000" dirty="0">
                <a:latin typeface="HG丸ｺﾞｼｯｸM-PRO"/>
                <a:ea typeface="HG丸ｺﾞｼｯｸM-PRO"/>
                <a:cs typeface="HG丸ｺﾞｼｯｸM-PRO"/>
              </a:rPr>
              <a:t>Instagram</a:t>
            </a:r>
            <a:r>
              <a:rPr lang="ja-JP" altLang="en-US" sz="1000" dirty="0">
                <a:latin typeface="HG丸ｺﾞｼｯｸM-PRO"/>
                <a:ea typeface="HG丸ｺﾞｼｯｸM-PRO"/>
                <a:cs typeface="HG丸ｺﾞｼｯｸM-PRO"/>
              </a:rPr>
              <a:t>        </a:t>
            </a:r>
            <a:r>
              <a:rPr lang="en-US" altLang="ja-JP" sz="1000" dirty="0">
                <a:latin typeface="HG丸ｺﾞｼｯｸM-PRO"/>
                <a:ea typeface="HG丸ｺﾞｼｯｸM-PRO"/>
                <a:cs typeface="HG丸ｺﾞｼｯｸM-PRO"/>
                <a:hlinkClick r:id="rId7"/>
              </a:rPr>
              <a:t>https://www.instagram.com/ymcaichibaku/</a:t>
            </a:r>
            <a:endParaRPr lang="en-US" altLang="ja-JP" sz="1000" dirty="0">
              <a:latin typeface="HG丸ｺﾞｼｯｸM-PRO"/>
              <a:ea typeface="HG丸ｺﾞｼｯｸM-PRO"/>
              <a:cs typeface="HG丸ｺﾞｼｯｸM-PRO"/>
            </a:endParaRPr>
          </a:p>
        </p:txBody>
      </p:sp>
      <p:pic>
        <p:nvPicPr>
          <p:cNvPr id="5" name="図 4" descr="スクリーンショット 2019-04-26 20.22.19.png"/>
          <p:cNvPicPr>
            <a:picLocks noChangeAspect="1"/>
          </p:cNvPicPr>
          <p:nvPr/>
        </p:nvPicPr>
        <p:blipFill rotWithShape="1">
          <a:blip r:embed="rId8">
            <a:extLst>
              <a:ext uri="{28A0092B-C50C-407E-A947-70E740481C1C}">
                <a14:useLocalDpi xmlns:a14="http://schemas.microsoft.com/office/drawing/2010/main" val="0"/>
              </a:ext>
            </a:extLst>
          </a:blip>
          <a:srcRect l="2238"/>
          <a:stretch/>
        </p:blipFill>
        <p:spPr>
          <a:xfrm>
            <a:off x="225942" y="6381217"/>
            <a:ext cx="976106" cy="643148"/>
          </a:xfrm>
          <a:prstGeom prst="rect">
            <a:avLst/>
          </a:prstGeom>
        </p:spPr>
      </p:pic>
      <p:pic>
        <p:nvPicPr>
          <p:cNvPr id="6" name="図 5" descr="スクリーンショット 2019-04-26 20.23.38.png"/>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rot="20344913">
            <a:off x="162832" y="5837932"/>
            <a:ext cx="824340" cy="649020"/>
          </a:xfrm>
          <a:prstGeom prst="rect">
            <a:avLst/>
          </a:prstGeom>
        </p:spPr>
      </p:pic>
    </p:spTree>
    <p:extLst>
      <p:ext uri="{BB962C8B-B14F-4D97-AF65-F5344CB8AC3E}">
        <p14:creationId xmlns:p14="http://schemas.microsoft.com/office/powerpoint/2010/main" val="115526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37442" y="1082178"/>
            <a:ext cx="5083316" cy="5672023"/>
          </a:xfrm>
          <a:prstGeom prst="rect">
            <a:avLst/>
          </a:prstGeom>
        </p:spPr>
        <p:txBody>
          <a:bodyPr wrap="square" lIns="69807" tIns="34903" rIns="69807" bIns="34903">
            <a:spAutoFit/>
          </a:bodyPr>
          <a:lstStyle/>
          <a:p>
            <a:r>
              <a:rPr lang="ja-JP" altLang="en-US" dirty="0">
                <a:latin typeface="HG丸ｺﾞｼｯｸM-PRO"/>
                <a:ea typeface="HG丸ｺﾞｼｯｸM-PRO"/>
                <a:cs typeface="HG丸ｺﾞｼｯｸM-PRO"/>
              </a:rPr>
              <a:t>　九大ＹＭＣＡ一麦寮の入寮案内パンフレットを手に取ってくださり、ありがとうございます。</a:t>
            </a:r>
            <a:r>
              <a:rPr lang="en-US" altLang="ja-JP" dirty="0">
                <a:latin typeface="HG丸ｺﾞｼｯｸM-PRO"/>
                <a:ea typeface="HG丸ｺﾞｼｯｸM-PRO"/>
                <a:cs typeface="HG丸ｺﾞｼｯｸM-PRO"/>
              </a:rPr>
              <a:t>1958</a:t>
            </a:r>
            <a:r>
              <a:rPr lang="ja-JP" altLang="en-US" dirty="0">
                <a:latin typeface="HG丸ｺﾞｼｯｸM-PRO"/>
                <a:ea typeface="HG丸ｺﾞｼｯｸM-PRO"/>
                <a:cs typeface="HG丸ｺﾞｼｯｸM-PRO"/>
              </a:rPr>
              <a:t>年から箱崎キャンパス近くで続いてきた、九州大学ＹＭＣＡ名島寮は、</a:t>
            </a:r>
            <a:r>
              <a:rPr lang="en-US" altLang="ja-JP" dirty="0">
                <a:latin typeface="HG丸ｺﾞｼｯｸM-PRO"/>
                <a:ea typeface="HG丸ｺﾞｼｯｸM-PRO"/>
                <a:cs typeface="HG丸ｺﾞｼｯｸM-PRO"/>
              </a:rPr>
              <a:t>2017</a:t>
            </a:r>
            <a:r>
              <a:rPr lang="ja-JP" altLang="en-US" dirty="0">
                <a:latin typeface="HG丸ｺﾞｼｯｸM-PRO"/>
                <a:ea typeface="HG丸ｺﾞｼｯｸM-PRO"/>
                <a:cs typeface="HG丸ｺﾞｼｯｸM-PRO"/>
              </a:rPr>
              <a:t>年に伊都地区へ移転し、「一麦寮」として新たな歴史を歩むことになりました。一麦寮は、大学や不動産会社が管理する寮ではなく、学生が責任をもって運営する自治寮です。</a:t>
            </a:r>
          </a:p>
          <a:p>
            <a:endParaRPr lang="ja-JP" altLang="en-US"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毎月の寮費は</a:t>
            </a:r>
            <a:r>
              <a:rPr lang="en-US" altLang="ja-JP" dirty="0">
                <a:latin typeface="HG丸ｺﾞｼｯｸM-PRO"/>
                <a:ea typeface="HG丸ｺﾞｼｯｸM-PRO"/>
                <a:cs typeface="HG丸ｺﾞｼｯｸM-PRO"/>
              </a:rPr>
              <a:t>2</a:t>
            </a:r>
            <a:r>
              <a:rPr lang="ja-JP" altLang="en-US" dirty="0">
                <a:latin typeface="HG丸ｺﾞｼｯｸM-PRO"/>
                <a:ea typeface="HG丸ｺﾞｼｯｸM-PRO"/>
                <a:cs typeface="HG丸ｺﾞｼｯｸM-PRO"/>
              </a:rPr>
              <a:t>万</a:t>
            </a:r>
            <a:r>
              <a:rPr lang="en-US" altLang="ja-JP" dirty="0">
                <a:latin typeface="HG丸ｺﾞｼｯｸM-PRO"/>
                <a:ea typeface="HG丸ｺﾞｼｯｸM-PRO"/>
                <a:cs typeface="HG丸ｺﾞｼｯｸM-PRO"/>
              </a:rPr>
              <a:t>5000</a:t>
            </a:r>
            <a:r>
              <a:rPr lang="ja-JP" altLang="en-US" dirty="0">
                <a:latin typeface="HG丸ｺﾞｼｯｸM-PRO"/>
                <a:ea typeface="HG丸ｺﾞｼｯｸM-PRO"/>
                <a:cs typeface="HG丸ｺﾞｼｯｸM-PRO"/>
              </a:rPr>
              <a:t>円ですが、一麦寮は単なる安アパートではなく、寮生が共同生活を通して成長するという理念に根ざした寮です。学部や学年もバラバラで、男女混住の寮ですが、寮生同士でルールを守り、互いに助け合いながら生活する場です。一麦寮は、長年の歴史のある九州大学</a:t>
            </a:r>
            <a:r>
              <a:rPr lang="en-US" altLang="ja-JP" dirty="0">
                <a:latin typeface="HG丸ｺﾞｼｯｸM-PRO"/>
                <a:ea typeface="HG丸ｺﾞｼｯｸM-PRO"/>
                <a:cs typeface="HG丸ｺﾞｼｯｸM-PRO"/>
              </a:rPr>
              <a:t>YMCA</a:t>
            </a:r>
            <a:r>
              <a:rPr lang="ja-JP" altLang="en-US" dirty="0">
                <a:latin typeface="HG丸ｺﾞｼｯｸM-PRO"/>
                <a:ea typeface="HG丸ｺﾞｼｯｸM-PRO"/>
                <a:cs typeface="HG丸ｺﾞｼｯｸM-PRO"/>
              </a:rPr>
              <a:t>（キリスト教青年会）の寮であり、寮生間のコミュニケーションと対話の場が重視されるユニークな寮です。そのため毎週の寮生集会や聖書研究会への参加、いろいろな行事への出席義務があります。</a:t>
            </a:r>
          </a:p>
          <a:p>
            <a:endParaRPr lang="ja-JP" altLang="en-US"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「面倒くさい」、「堅苦しそう・・・」と思われるかもしれませんが、その分ここでしか得られない経験があります。</a:t>
            </a:r>
            <a:r>
              <a:rPr lang="en-US" altLang="ja-JP" dirty="0">
                <a:latin typeface="HG丸ｺﾞｼｯｸM-PRO"/>
                <a:ea typeface="HG丸ｺﾞｼｯｸM-PRO"/>
                <a:cs typeface="HG丸ｺﾞｼｯｸM-PRO"/>
              </a:rPr>
              <a:t>10</a:t>
            </a:r>
            <a:r>
              <a:rPr lang="ja-JP" altLang="en-US" dirty="0">
                <a:latin typeface="HG丸ｺﾞｼｯｸM-PRO"/>
                <a:ea typeface="HG丸ｺﾞｼｯｸM-PRO"/>
                <a:cs typeface="HG丸ｺﾞｼｯｸM-PRO"/>
              </a:rPr>
              <a:t>人程度の寮生たちとの共同生活は、日々和気あいあい、笑いあり、時に喧嘩もあり、涙あり、、、実家暮らしや、アパートでの</a:t>
            </a:r>
            <a:r>
              <a:rPr lang="en-US" altLang="ja-JP" dirty="0">
                <a:latin typeface="HG丸ｺﾞｼｯｸM-PRO"/>
                <a:ea typeface="HG丸ｺﾞｼｯｸM-PRO"/>
                <a:cs typeface="HG丸ｺﾞｼｯｸM-PRO"/>
              </a:rPr>
              <a:t>1</a:t>
            </a:r>
            <a:r>
              <a:rPr lang="ja-JP" altLang="en-US" dirty="0">
                <a:latin typeface="HG丸ｺﾞｼｯｸM-PRO"/>
                <a:ea typeface="HG丸ｺﾞｼｯｸM-PRO"/>
                <a:cs typeface="HG丸ｺﾞｼｯｸM-PRO"/>
              </a:rPr>
              <a:t>人暮らしにはない、自治寮ならではの魅力が一麦寮にはあります。楽しいことも、悩み事も、皆で分かち合うことができます。生涯の友にもここで出会えます。</a:t>
            </a:r>
          </a:p>
          <a:p>
            <a:endParaRPr lang="ja-JP" altLang="en-US"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個性ある寮生たちと一緒に、他では</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経験できない学生生活を初めてみませんか？</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皆さんのご応募、お待ちしております！</a:t>
            </a:r>
            <a:endParaRPr lang="en-US" altLang="ja-JP" dirty="0">
              <a:latin typeface="HG丸ｺﾞｼｯｸM-PRO"/>
              <a:ea typeface="HG丸ｺﾞｼｯｸM-PRO"/>
              <a:cs typeface="HG丸ｺﾞｼｯｸM-PRO"/>
            </a:endParaRPr>
          </a:p>
        </p:txBody>
      </p:sp>
      <p:sp>
        <p:nvSpPr>
          <p:cNvPr id="7" name="スライド番号プレースホルダー 6"/>
          <p:cNvSpPr>
            <a:spLocks noGrp="1"/>
          </p:cNvSpPr>
          <p:nvPr>
            <p:ph type="sldNum" sz="quarter" idx="12"/>
          </p:nvPr>
        </p:nvSpPr>
        <p:spPr>
          <a:xfrm>
            <a:off x="3931922" y="6904240"/>
            <a:ext cx="1280160" cy="389467"/>
          </a:xfrm>
        </p:spPr>
        <p:txBody>
          <a:bodyPr/>
          <a:lstStyle/>
          <a:p>
            <a:fld id="{92A12743-32E8-C54C-B5C8-D195C40BE649}" type="slidenum">
              <a:rPr kumimoji="1" lang="ja-JP" altLang="en-US" smtClean="0"/>
              <a:t>2</a:t>
            </a:fld>
            <a:endParaRPr kumimoji="1" lang="ja-JP" altLang="en-US"/>
          </a:p>
        </p:txBody>
      </p:sp>
      <p:grpSp>
        <p:nvGrpSpPr>
          <p:cNvPr id="4" name="図形グループ 3"/>
          <p:cNvGrpSpPr/>
          <p:nvPr/>
        </p:nvGrpSpPr>
        <p:grpSpPr>
          <a:xfrm>
            <a:off x="2" y="0"/>
            <a:ext cx="5486400" cy="540579"/>
            <a:chOff x="2" y="0"/>
            <a:chExt cx="5486400" cy="540579"/>
          </a:xfrm>
        </p:grpSpPr>
        <p:sp>
          <p:nvSpPr>
            <p:cNvPr id="5" name="正方形/長方形 4"/>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en-US" altLang="ja-JP" sz="2100" dirty="0">
                  <a:solidFill>
                    <a:schemeClr val="tx1"/>
                  </a:solidFill>
                  <a:latin typeface="HG丸ｺﾞｼｯｸM-PRO"/>
                  <a:ea typeface="HG丸ｺﾞｼｯｸM-PRO"/>
                  <a:cs typeface="HG丸ｺﾞｼｯｸM-PRO"/>
                </a:rPr>
                <a:t>1. </a:t>
              </a:r>
              <a:r>
                <a:rPr lang="ja-JP" altLang="en-US" sz="2100" dirty="0">
                  <a:solidFill>
                    <a:schemeClr val="tx1"/>
                  </a:solidFill>
                  <a:latin typeface="HG丸ｺﾞｼｯｸM-PRO"/>
                  <a:ea typeface="HG丸ｺﾞｼｯｸM-PRO"/>
                  <a:cs typeface="HG丸ｺﾞｼｯｸM-PRO"/>
                </a:rPr>
                <a:t>一麦寮へようこそ！</a:t>
              </a:r>
            </a:p>
          </p:txBody>
        </p:sp>
        <p:sp>
          <p:nvSpPr>
            <p:cNvPr id="3" name="正方形/長方形 2"/>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6" name="図 5" descr="スクリーンショット 2019-04-26 20.15.25.png"/>
          <p:cNvPicPr>
            <a:picLocks noChangeAspect="1"/>
          </p:cNvPicPr>
          <p:nvPr/>
        </p:nvPicPr>
        <p:blipFill>
          <a:blip r:embed="rId3">
            <a:extLst>
              <a:ext uri="{BEBA8EAE-BF5A-486C-A8C5-ECC9F3942E4B}">
                <a14:imgProps xmlns:a14="http://schemas.microsoft.com/office/drawing/2010/main">
                  <a14:imgLayer r:embed="rId4">
                    <a14:imgEffect>
                      <a14:backgroundRemoval t="588" b="99706" l="692" r="99308">
                        <a14:foregroundMark x1="90311" y1="31471" x2="57093" y2="66176"/>
                        <a14:foregroundMark x1="20069" y1="90588" x2="57785" y2="84412"/>
                        <a14:foregroundMark x1="19031" y1="48529" x2="15225" y2="86176"/>
                        <a14:foregroundMark x1="61246" y1="83235" x2="66782" y2="82353"/>
                        <a14:foregroundMark x1="18685" y1="45588" x2="18685" y2="49118"/>
                        <a14:foregroundMark x1="5190" y1="95000" x2="34948" y2="79706"/>
                        <a14:foregroundMark x1="40830" y1="54706" x2="21107" y2="83824"/>
                        <a14:foregroundMark x1="51211" y1="68824" x2="33564" y2="80588"/>
                        <a14:foregroundMark x1="12803" y1="92353" x2="6574" y2="99706"/>
                        <a14:foregroundMark x1="3806" y1="95588" x2="1038" y2="97059"/>
                        <a14:foregroundMark x1="64360" y1="1765" x2="62284" y2="8235"/>
                        <a14:foregroundMark x1="53633" y1="5588" x2="46713" y2="32647"/>
                        <a14:foregroundMark x1="70242" y1="11471" x2="52941" y2="49118"/>
                        <a14:foregroundMark x1="47751" y1="22941" x2="38062" y2="44118"/>
                        <a14:foregroundMark x1="84083" y1="26765" x2="55709" y2="56765"/>
                        <a14:foregroundMark x1="95848" y1="23235" x2="91003" y2="30588"/>
                        <a14:foregroundMark x1="97578" y1="34706" x2="66090" y2="65882"/>
                      </a14:backgroundRemoval>
                    </a14:imgEffect>
                  </a14:imgLayer>
                </a14:imgProps>
              </a:ext>
              <a:ext uri="{28A0092B-C50C-407E-A947-70E740481C1C}">
                <a14:useLocalDpi xmlns:a14="http://schemas.microsoft.com/office/drawing/2010/main" val="0"/>
              </a:ext>
            </a:extLst>
          </a:blip>
          <a:stretch>
            <a:fillRect/>
          </a:stretch>
        </p:blipFill>
        <p:spPr>
          <a:xfrm rot="493862">
            <a:off x="3532159" y="5462545"/>
            <a:ext cx="1474371" cy="1734557"/>
          </a:xfrm>
          <a:prstGeom prst="rect">
            <a:avLst/>
          </a:prstGeom>
          <a:ln>
            <a:noFill/>
          </a:ln>
        </p:spPr>
      </p:pic>
    </p:spTree>
    <p:extLst>
      <p:ext uri="{BB962C8B-B14F-4D97-AF65-F5344CB8AC3E}">
        <p14:creationId xmlns:p14="http://schemas.microsoft.com/office/powerpoint/2010/main" val="3981468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 y="0"/>
            <a:ext cx="5486400" cy="540579"/>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r"/>
            <a:r>
              <a:rPr kumimoji="1" lang="en-US" altLang="ja-JP" dirty="0">
                <a:latin typeface="HG丸ｺﾞｼｯｸM-PRO"/>
                <a:ea typeface="HG丸ｺﾞｼｯｸM-PRO"/>
                <a:cs typeface="HG丸ｺﾞｼｯｸM-PRO"/>
              </a:rPr>
              <a:t> </a:t>
            </a:r>
            <a:endParaRPr kumimoji="1" lang="ja-JP" altLang="en-US" dirty="0">
              <a:latin typeface="HG丸ｺﾞｼｯｸM-PRO"/>
              <a:ea typeface="HG丸ｺﾞｼｯｸM-PRO"/>
              <a:cs typeface="HG丸ｺﾞｼｯｸM-PRO"/>
            </a:endParaRPr>
          </a:p>
        </p:txBody>
      </p:sp>
      <p:sp>
        <p:nvSpPr>
          <p:cNvPr id="9" name="スライド番号プレースホルダー 8"/>
          <p:cNvSpPr>
            <a:spLocks noGrp="1"/>
          </p:cNvSpPr>
          <p:nvPr>
            <p:ph type="sldNum" sz="quarter" idx="12"/>
          </p:nvPr>
        </p:nvSpPr>
        <p:spPr/>
        <p:txBody>
          <a:bodyPr/>
          <a:lstStyle/>
          <a:p>
            <a:fld id="{92A12743-32E8-C54C-B5C8-D195C40BE649}" type="slidenum">
              <a:rPr kumimoji="1" lang="ja-JP" altLang="en-US" smtClean="0"/>
              <a:t>3</a:t>
            </a:fld>
            <a:endParaRPr kumimoji="1" lang="ja-JP" altLang="en-US"/>
          </a:p>
        </p:txBody>
      </p:sp>
      <p:sp>
        <p:nvSpPr>
          <p:cNvPr id="13" name="コンテンツ プレースホルダー 2"/>
          <p:cNvSpPr>
            <a:spLocks noGrp="1"/>
          </p:cNvSpPr>
          <p:nvPr>
            <p:ph idx="1"/>
          </p:nvPr>
        </p:nvSpPr>
        <p:spPr>
          <a:xfrm>
            <a:off x="274322" y="3506198"/>
            <a:ext cx="4937760" cy="2231901"/>
          </a:xfrm>
        </p:spPr>
        <p:txBody>
          <a:bodyPr>
            <a:noAutofit/>
          </a:bodyPr>
          <a:lstStyle/>
          <a:p>
            <a:pPr marL="0" indent="0" algn="ctr">
              <a:buNone/>
            </a:pPr>
            <a:r>
              <a:rPr lang="en-US" altLang="ja-JP" sz="1800" dirty="0">
                <a:latin typeface="HG丸ｺﾞｼｯｸM-PRO"/>
                <a:ea typeface="HG丸ｺﾞｼｯｸM-PRO"/>
                <a:cs typeface="HG丸ｺﾞｼｯｸM-PRO"/>
              </a:rPr>
              <a:t>〜2025</a:t>
            </a:r>
            <a:r>
              <a:rPr lang="ja-JP" altLang="en-US" sz="1800" dirty="0">
                <a:latin typeface="HG丸ｺﾞｼｯｸM-PRO"/>
                <a:ea typeface="HG丸ｺﾞｼｯｸM-PRO"/>
                <a:cs typeface="HG丸ｺﾞｼｯｸM-PRO"/>
              </a:rPr>
              <a:t>年度寮生のご紹介</a:t>
            </a:r>
            <a:r>
              <a:rPr lang="en-US" altLang="ja-JP" sz="1800" dirty="0">
                <a:latin typeface="HG丸ｺﾞｼｯｸM-PRO"/>
                <a:ea typeface="HG丸ｺﾞｼｯｸM-PRO"/>
                <a:cs typeface="HG丸ｺﾞｼｯｸM-PRO"/>
              </a:rPr>
              <a:t>〜</a:t>
            </a:r>
            <a:endParaRPr kumimoji="1" lang="en-US" altLang="ja-JP" sz="1400" dirty="0">
              <a:latin typeface="HG丸ｺﾞｼｯｸM-PRO"/>
              <a:ea typeface="HG丸ｺﾞｼｯｸM-PRO"/>
              <a:cs typeface="HG丸ｺﾞｼｯｸM-PRO"/>
            </a:endParaRPr>
          </a:p>
          <a:p>
            <a:r>
              <a:rPr kumimoji="1" lang="ja-JP" altLang="en-US" sz="1400" dirty="0">
                <a:latin typeface="HG丸ｺﾞｼｯｸM-PRO"/>
                <a:ea typeface="HG丸ｺﾞｼｯｸM-PRO"/>
                <a:cs typeface="HG丸ｺﾞｼｯｸM-PRO"/>
              </a:rPr>
              <a:t>学部生　</a:t>
            </a:r>
            <a:endParaRPr lang="en-US" altLang="ja-JP" sz="1400" dirty="0">
              <a:latin typeface="HG丸ｺﾞｼｯｸM-PRO"/>
              <a:ea typeface="HG丸ｺﾞｼｯｸM-PRO"/>
              <a:cs typeface="HG丸ｺﾞｼｯｸM-PRO"/>
            </a:endParaRPr>
          </a:p>
          <a:p>
            <a:pPr lvl="1"/>
            <a:r>
              <a:rPr lang="ja-JP" altLang="en-US" sz="1100" dirty="0">
                <a:latin typeface="HG丸ｺﾞｼｯｸM-PRO"/>
                <a:ea typeface="HG丸ｺﾞｼｯｸM-PRO"/>
                <a:cs typeface="HG丸ｺﾞｼｯｸM-PRO"/>
              </a:rPr>
              <a:t>工学部・共創学部・経済学部・法学部</a:t>
            </a:r>
            <a:endParaRPr kumimoji="1" lang="en-US" altLang="ja-JP" sz="1100" dirty="0">
              <a:latin typeface="HG丸ｺﾞｼｯｸM-PRO"/>
              <a:ea typeface="HG丸ｺﾞｼｯｸM-PRO"/>
              <a:cs typeface="HG丸ｺﾞｼｯｸM-PRO"/>
            </a:endParaRPr>
          </a:p>
          <a:p>
            <a:r>
              <a:rPr kumimoji="1" lang="ja-JP" altLang="en-US" sz="1400" dirty="0">
                <a:latin typeface="HG丸ｺﾞｼｯｸM-PRO"/>
                <a:ea typeface="HG丸ｺﾞｼｯｸM-PRO"/>
                <a:cs typeface="HG丸ｺﾞｼｯｸM-PRO"/>
              </a:rPr>
              <a:t>大学院生</a:t>
            </a:r>
            <a:endParaRPr lang="en-US" altLang="ja-JP" sz="1400" dirty="0">
              <a:latin typeface="HG丸ｺﾞｼｯｸM-PRO"/>
              <a:ea typeface="HG丸ｺﾞｼｯｸM-PRO"/>
              <a:cs typeface="HG丸ｺﾞｼｯｸM-PRO"/>
            </a:endParaRPr>
          </a:p>
          <a:p>
            <a:pPr lvl="1"/>
            <a:r>
              <a:rPr kumimoji="1" lang="ja-JP" altLang="en-US" sz="1100" dirty="0">
                <a:latin typeface="HG丸ｺﾞｼｯｸM-PRO"/>
                <a:ea typeface="HG丸ｺﾞｼｯｸM-PRO"/>
                <a:cs typeface="HG丸ｺﾞｼｯｸM-PRO"/>
              </a:rPr>
              <a:t>システム生命科学府</a:t>
            </a:r>
            <a:endParaRPr kumimoji="1" lang="en-US" altLang="ja-JP" sz="1100"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出身</a:t>
            </a:r>
            <a:endParaRPr kumimoji="1" lang="en-US" altLang="ja-JP" sz="1400" dirty="0">
              <a:latin typeface="HG丸ｺﾞｼｯｸM-PRO"/>
              <a:ea typeface="HG丸ｺﾞｼｯｸM-PRO"/>
              <a:cs typeface="HG丸ｺﾞｼｯｸM-PRO"/>
            </a:endParaRPr>
          </a:p>
          <a:p>
            <a:pPr lvl="1"/>
            <a:r>
              <a:rPr kumimoji="1" lang="ja-JP" altLang="en-US" sz="1100" dirty="0">
                <a:latin typeface="HG丸ｺﾞｼｯｸM-PRO"/>
                <a:ea typeface="HG丸ｺﾞｼｯｸM-PRO"/>
                <a:cs typeface="HG丸ｺﾞｼｯｸM-PRO"/>
              </a:rPr>
              <a:t>カメルーン、韓国、チュニジア、モロッコ、日本</a:t>
            </a:r>
            <a:endParaRPr lang="en-US" altLang="ja-JP" sz="1400" dirty="0">
              <a:latin typeface="HG丸ｺﾞｼｯｸM-PRO"/>
              <a:ea typeface="HG丸ｺﾞｼｯｸM-PRO"/>
              <a:cs typeface="HG丸ｺﾞｼｯｸM-PRO"/>
            </a:endParaRPr>
          </a:p>
          <a:p>
            <a:pPr marL="0" indent="0">
              <a:buNone/>
            </a:pPr>
            <a:r>
              <a:rPr lang="ja-JP" altLang="en-US" sz="1200" dirty="0">
                <a:latin typeface="HG丸ｺﾞｼｯｸM-PRO"/>
                <a:ea typeface="HG丸ｺﾞｼｯｸM-PRO"/>
                <a:cs typeface="HG丸ｺﾞｼｯｸM-PRO"/>
              </a:rPr>
              <a:t>　　学部や学年、関心分野も趣味もさまざまな学生の集まりです。</a:t>
            </a:r>
            <a:endParaRPr lang="en-US" altLang="ja-JP" sz="1200" dirty="0">
              <a:latin typeface="HG丸ｺﾞｼｯｸM-PRO"/>
              <a:ea typeface="HG丸ｺﾞｼｯｸM-PRO"/>
              <a:cs typeface="HG丸ｺﾞｼｯｸM-PRO"/>
            </a:endParaRPr>
          </a:p>
          <a:p>
            <a:pPr marL="0" indent="0">
              <a:buNone/>
            </a:pPr>
            <a:r>
              <a:rPr lang="ja-JP" altLang="en-US" sz="1200" dirty="0">
                <a:latin typeface="HG丸ｺﾞｼｯｸM-PRO"/>
                <a:ea typeface="HG丸ｺﾞｼｯｸM-PRO"/>
                <a:cs typeface="HG丸ｺﾞｼｯｸM-PRO"/>
              </a:rPr>
              <a:t>　　さまざまな個性との出会いが待っています！</a:t>
            </a:r>
            <a:endParaRPr lang="en-US" altLang="ja-JP" sz="1200" dirty="0">
              <a:latin typeface="HG丸ｺﾞｼｯｸM-PRO"/>
              <a:ea typeface="HG丸ｺﾞｼｯｸM-PRO"/>
              <a:cs typeface="HG丸ｺﾞｼｯｸM-PRO"/>
            </a:endParaRPr>
          </a:p>
          <a:p>
            <a:pPr marL="0" indent="0">
              <a:buNone/>
            </a:pPr>
            <a:endParaRPr kumimoji="1" lang="en-US" altLang="ja-JP" sz="1400" dirty="0">
              <a:latin typeface="HG丸ｺﾞｼｯｸM-PRO"/>
              <a:ea typeface="HG丸ｺﾞｼｯｸM-PRO"/>
              <a:cs typeface="HG丸ｺﾞｼｯｸM-PRO"/>
            </a:endParaRPr>
          </a:p>
          <a:p>
            <a:pPr marL="0" indent="0">
              <a:buNone/>
            </a:pPr>
            <a:endParaRPr lang="en-US" altLang="ja-JP" sz="1400" dirty="0">
              <a:latin typeface="ＤＦＰ教科書体W3"/>
              <a:ea typeface="ＤＦＰ教科書体W3"/>
              <a:cs typeface="ＤＦＰ教科書体W3"/>
            </a:endParaRPr>
          </a:p>
          <a:p>
            <a:pPr marL="0" indent="0">
              <a:buNone/>
            </a:pPr>
            <a:endParaRPr kumimoji="1" lang="ja-JP" altLang="en-US" sz="1400" dirty="0">
              <a:latin typeface="ＤＦＰ教科書体W3"/>
              <a:ea typeface="ＤＦＰ教科書体W3"/>
              <a:cs typeface="ＤＦＰ教科書体W3"/>
            </a:endParaRPr>
          </a:p>
        </p:txBody>
      </p:sp>
      <p:sp>
        <p:nvSpPr>
          <p:cNvPr id="14" name="正方形/長方形 13"/>
          <p:cNvSpPr/>
          <p:nvPr/>
        </p:nvSpPr>
        <p:spPr>
          <a:xfrm>
            <a:off x="274319" y="5761612"/>
            <a:ext cx="4937764" cy="1231106"/>
          </a:xfrm>
          <a:prstGeom prst="rect">
            <a:avLst/>
          </a:prstGeom>
        </p:spPr>
        <p:txBody>
          <a:bodyPr wrap="square">
            <a:spAutoFit/>
          </a:bodyPr>
          <a:lstStyle/>
          <a:p>
            <a:pPr algn="ctr"/>
            <a:r>
              <a:rPr lang="en-US" altLang="ja-JP" sz="1800" dirty="0">
                <a:latin typeface="HG丸ｺﾞｼｯｸM-PRO"/>
                <a:ea typeface="HG丸ｺﾞｼｯｸM-PRO"/>
                <a:cs typeface="HG丸ｺﾞｼｯｸM-PRO"/>
              </a:rPr>
              <a:t>〜</a:t>
            </a:r>
            <a:r>
              <a:rPr lang="ja-JP" altLang="en-US" sz="1800" dirty="0">
                <a:latin typeface="HG丸ｺﾞｼｯｸM-PRO"/>
                <a:ea typeface="HG丸ｺﾞｼｯｸM-PRO"/>
                <a:cs typeface="HG丸ｺﾞｼｯｸM-PRO"/>
              </a:rPr>
              <a:t>九大</a:t>
            </a:r>
            <a:r>
              <a:rPr lang="en-US" altLang="ja-JP" sz="1800" dirty="0">
                <a:latin typeface="HG丸ｺﾞｼｯｸM-PRO"/>
                <a:ea typeface="HG丸ｺﾞｼｯｸM-PRO"/>
                <a:cs typeface="HG丸ｺﾞｼｯｸM-PRO"/>
              </a:rPr>
              <a:t>YMCA</a:t>
            </a:r>
            <a:r>
              <a:rPr lang="ja-JP" altLang="en-US" sz="1800" dirty="0">
                <a:latin typeface="HG丸ｺﾞｼｯｸM-PRO"/>
                <a:ea typeface="HG丸ｺﾞｼｯｸM-PRO"/>
                <a:cs typeface="HG丸ｺﾞｼｯｸM-PRO"/>
              </a:rPr>
              <a:t>理事会</a:t>
            </a:r>
            <a:r>
              <a:rPr lang="en-US" altLang="ja-JP" sz="1800" dirty="0">
                <a:latin typeface="HG丸ｺﾞｼｯｸM-PRO"/>
                <a:ea typeface="HG丸ｺﾞｼｯｸM-PRO"/>
                <a:cs typeface="HG丸ｺﾞｼｯｸM-PRO"/>
              </a:rPr>
              <a:t>〜</a:t>
            </a:r>
            <a:endParaRPr lang="en-US" altLang="ja-JP"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鏑木政彦　（九州大学　教授／副学長）</a:t>
            </a:r>
            <a:endParaRPr lang="en-US" altLang="ja-JP" sz="1400"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寺園喜基　（九州大学　名誉教授／福岡女学院　院長）</a:t>
            </a:r>
            <a:endParaRPr lang="en-US" altLang="ja-JP" sz="1400"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谷村禎一　（九州大学　教授／理学研究院）</a:t>
            </a:r>
            <a:endParaRPr lang="en-US" altLang="ja-JP" sz="1400"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藤村まこと（福岡女学院　人間関係学部心理学科 准教授）</a:t>
            </a:r>
            <a:endParaRPr lang="en-US" altLang="ja-JP" sz="1400" dirty="0">
              <a:latin typeface="HG丸ｺﾞｼｯｸM-PRO"/>
              <a:ea typeface="HG丸ｺﾞｼｯｸM-PRO"/>
              <a:cs typeface="HG丸ｺﾞｼｯｸM-PRO"/>
            </a:endParaRPr>
          </a:p>
        </p:txBody>
      </p:sp>
      <p:sp>
        <p:nvSpPr>
          <p:cNvPr id="7" name="正方形/長方形 6"/>
          <p:cNvSpPr/>
          <p:nvPr/>
        </p:nvSpPr>
        <p:spPr>
          <a:xfrm>
            <a:off x="36026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335DF41-B35F-4143-81B4-B36145F926C3}"/>
              </a:ext>
            </a:extLst>
          </p:cNvPr>
          <p:cNvPicPr>
            <a:picLocks noChangeAspect="1"/>
          </p:cNvPicPr>
          <p:nvPr/>
        </p:nvPicPr>
        <p:blipFill>
          <a:blip r:embed="rId3"/>
          <a:srcRect t="5910" b="5910"/>
          <a:stretch/>
        </p:blipFill>
        <p:spPr>
          <a:xfrm>
            <a:off x="647217" y="609336"/>
            <a:ext cx="4304872" cy="2828104"/>
          </a:xfrm>
          <a:prstGeom prst="rect">
            <a:avLst/>
          </a:prstGeom>
          <a:ln>
            <a:noFill/>
          </a:ln>
          <a:effectLst>
            <a:softEdge rad="112500"/>
          </a:effectLst>
        </p:spPr>
      </p:pic>
    </p:spTree>
    <p:extLst>
      <p:ext uri="{BB962C8B-B14F-4D97-AF65-F5344CB8AC3E}">
        <p14:creationId xmlns:p14="http://schemas.microsoft.com/office/powerpoint/2010/main" val="3501263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37442" y="670877"/>
            <a:ext cx="2884953"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2</a:t>
            </a:r>
            <a:r>
              <a:rPr lang="en-US" altLang="ja-JP" sz="1800" dirty="0">
                <a:latin typeface="HG丸ｺﾞｼｯｸM-PRO"/>
                <a:ea typeface="HG丸ｺﾞｼｯｸM-PRO"/>
                <a:cs typeface="HG丸ｺﾞｼｯｸM-PRO"/>
              </a:rPr>
              <a:t>.1. </a:t>
            </a:r>
            <a:r>
              <a:rPr lang="ja-JP" altLang="en-US" sz="1800" dirty="0">
                <a:latin typeface="HG丸ｺﾞｼｯｸM-PRO"/>
                <a:ea typeface="HG丸ｺﾞｼｯｸM-PRO"/>
                <a:cs typeface="HG丸ｺﾞｼｯｸM-PRO"/>
              </a:rPr>
              <a:t>一麦寮の基本理念</a:t>
            </a:r>
            <a:endParaRPr lang="en-US" altLang="ja-JP" sz="1800" dirty="0">
              <a:latin typeface="HG丸ｺﾞｼｯｸM-PRO"/>
              <a:ea typeface="HG丸ｺﾞｼｯｸM-PRO"/>
              <a:cs typeface="HG丸ｺﾞｼｯｸM-PRO"/>
            </a:endParaRPr>
          </a:p>
        </p:txBody>
      </p:sp>
      <p:sp>
        <p:nvSpPr>
          <p:cNvPr id="4" name="正方形/長方形 3"/>
          <p:cNvSpPr/>
          <p:nvPr/>
        </p:nvSpPr>
        <p:spPr>
          <a:xfrm>
            <a:off x="237442" y="1083879"/>
            <a:ext cx="5087272" cy="824540"/>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一麦寮では共同生活を営むにあたっての基本理念を定めています。</a:t>
            </a:r>
          </a:p>
          <a:p>
            <a:r>
              <a:rPr lang="ja-JP" altLang="en-US" sz="1200" dirty="0">
                <a:latin typeface="HG丸ｺﾞｼｯｸM-PRO"/>
                <a:ea typeface="HG丸ｺﾞｼｯｸM-PRO"/>
                <a:cs typeface="HG丸ｺﾞｼｯｸM-PRO"/>
              </a:rPr>
              <a:t>この理念は寮内での話し合いなどで最重要視される事柄ですので、</a:t>
            </a:r>
          </a:p>
          <a:p>
            <a:r>
              <a:rPr lang="ja-JP" altLang="en-US" sz="1200" dirty="0">
                <a:latin typeface="HG丸ｺﾞｼｯｸM-PRO"/>
                <a:ea typeface="HG丸ｺﾞｼｯｸM-PRO"/>
                <a:cs typeface="HG丸ｺﾞｼｯｸM-PRO"/>
              </a:rPr>
              <a:t>入寮のご検討に際して、是非この基本理念についてご一読ください。</a:t>
            </a:r>
          </a:p>
          <a:p>
            <a:endParaRPr lang="ja-JP" altLang="en-US" dirty="0">
              <a:latin typeface="HG丸ｺﾞｼｯｸM-PRO"/>
              <a:ea typeface="HG丸ｺﾞｼｯｸM-PRO"/>
              <a:cs typeface="HG丸ｺﾞｼｯｸM-PRO"/>
            </a:endParaRPr>
          </a:p>
        </p:txBody>
      </p:sp>
      <p:sp>
        <p:nvSpPr>
          <p:cNvPr id="2" name="正方形/長方形 1"/>
          <p:cNvSpPr/>
          <p:nvPr/>
        </p:nvSpPr>
        <p:spPr>
          <a:xfrm>
            <a:off x="82199" y="1723641"/>
            <a:ext cx="5242515" cy="5056468"/>
          </a:xfrm>
          <a:prstGeom prst="rect">
            <a:avLst/>
          </a:prstGeom>
          <a:ln w="57150" cmpd="sng">
            <a:solidFill>
              <a:srgbClr val="4F81BD"/>
            </a:solidFill>
          </a:ln>
        </p:spPr>
        <p:txBody>
          <a:bodyPr wrap="square" lIns="69807" tIns="34903" rIns="69807" bIns="34903">
            <a:spAutoFit/>
          </a:bodyPr>
          <a:lstStyle/>
          <a:p>
            <a:endParaRPr lang="en-US" altLang="ja-JP" sz="1200" dirty="0">
              <a:latin typeface="HG丸ｺﾞｼｯｸM-PRO"/>
              <a:ea typeface="HG丸ｺﾞｼｯｸM-PRO"/>
              <a:cs typeface="HG丸ｺﾞｼｯｸM-PRO"/>
            </a:endParaRPr>
          </a:p>
          <a:p>
            <a:pPr algn="ctr"/>
            <a:r>
              <a:rPr lang="ja-JP" altLang="en-US" sz="1200">
                <a:latin typeface="HG丸ｺﾞｼｯｸM-PRO"/>
                <a:ea typeface="HG丸ｺﾞｼｯｸM-PRO"/>
                <a:cs typeface="HG丸ｺﾞｼｯｸM-PRO"/>
              </a:rPr>
              <a:t>キリスト教信仰の内実を問いつつ、共同生活を通して、自己変革を志す</a:t>
            </a:r>
          </a:p>
          <a:p>
            <a:endParaRPr lang="ja-JP" altLang="en-US" sz="1200">
              <a:latin typeface="HG丸ｺﾞｼｯｸM-PRO"/>
              <a:ea typeface="HG丸ｺﾞｼｯｸM-PRO"/>
              <a:cs typeface="HG丸ｺﾞｼｯｸM-PRO"/>
            </a:endParaRPr>
          </a:p>
          <a:p>
            <a:r>
              <a:rPr lang="ja-JP" altLang="en-US" sz="1200">
                <a:latin typeface="HG丸ｺﾞｼｯｸM-PRO"/>
                <a:ea typeface="HG丸ｺﾞｼｯｸM-PRO"/>
                <a:cs typeface="HG丸ｺﾞｼｯｸM-PRO"/>
              </a:rPr>
              <a:t>　九州大学</a:t>
            </a:r>
            <a:r>
              <a:rPr lang="en" altLang="ja-JP" sz="1200" dirty="0">
                <a:latin typeface="HG丸ｺﾞｼｯｸM-PRO"/>
                <a:ea typeface="HG丸ｺﾞｼｯｸM-PRO"/>
                <a:cs typeface="HG丸ｺﾞｼｯｸM-PRO"/>
              </a:rPr>
              <a:t>YMCA</a:t>
            </a:r>
            <a:r>
              <a:rPr lang="ja-JP" altLang="en-US" sz="1200">
                <a:latin typeface="HG丸ｺﾞｼｯｸM-PRO"/>
                <a:ea typeface="HG丸ｺﾞｼｯｸM-PRO"/>
                <a:cs typeface="HG丸ｺﾞｼｯｸM-PRO"/>
              </a:rPr>
              <a:t>一麦寮は、単なる学生寮、アパートではなく、生活を共にするものたちが、互いに人格的影響を及ぼしあいながら、人間的成長を求めてゆく共同体である。そのために、共同生活を行うにあたっての柱となるべきコンセンサスが必要と考え、寮生活の基本理念を定めている。それは、「キリスト教信仰の内実を問いつつ、共同生活を通して、自己変革を志す」である。入寮希望者はこの理念に共感するものであれば、年齢、性別、学年、学部、国籍、宗教を問わない。キリスト者、非キリスト者も問わない。</a:t>
            </a:r>
          </a:p>
          <a:p>
            <a:r>
              <a:rPr lang="ja-JP" altLang="en-US" sz="1200">
                <a:latin typeface="HG丸ｺﾞｼｯｸM-PRO"/>
                <a:ea typeface="HG丸ｺﾞｼｯｸM-PRO"/>
                <a:cs typeface="HG丸ｺﾞｼｯｸM-PRO"/>
              </a:rPr>
              <a:t>　九大</a:t>
            </a:r>
            <a:r>
              <a:rPr lang="en" altLang="ja-JP" sz="1200" dirty="0">
                <a:latin typeface="HG丸ｺﾞｼｯｸM-PRO"/>
                <a:ea typeface="HG丸ｺﾞｼｯｸM-PRO"/>
                <a:cs typeface="HG丸ｺﾞｼｯｸM-PRO"/>
              </a:rPr>
              <a:t>YMCA</a:t>
            </a:r>
            <a:r>
              <a:rPr lang="ja-JP" altLang="en-US" sz="1200">
                <a:latin typeface="HG丸ｺﾞｼｯｸM-PRO"/>
                <a:ea typeface="HG丸ｺﾞｼｯｸM-PRO"/>
                <a:cs typeface="HG丸ｺﾞｼｯｸM-PRO"/>
              </a:rPr>
              <a:t>は、キリスト教団体であるので、ベースにはキリスト教を置いている。しかし、キリスト教を自明の真理とは考えないし、真理への唯一絶対の道だとも考えない。だから、入寮生にキリスト教を押しつけようとはしない。自分の中にある様々な考えや思い、社会的な様々な出来事に対し、キリスト教が何を語りかけて来るのかを私たちは共に考えたい。基本理念の「キリスト教信仰の内実を問う」とはこのような意味である。</a:t>
            </a:r>
          </a:p>
          <a:p>
            <a:r>
              <a:rPr lang="ja-JP" altLang="en-US" sz="1200">
                <a:latin typeface="HG丸ｺﾞｼｯｸM-PRO"/>
                <a:ea typeface="HG丸ｺﾞｼｯｸM-PRO"/>
                <a:cs typeface="HG丸ｺﾞｼｯｸM-PRO"/>
              </a:rPr>
              <a:t>　「キリスト教の内実を問う」とは自己を問うことであるが、「自己」は、「他者」という鏡を通して問うことができるのではないだろうか。一麦寮での共同生活は、他者との出会いを通して、自己を問い、自己を見つけていく場だと私たちは考えている。</a:t>
            </a:r>
          </a:p>
          <a:p>
            <a:r>
              <a:rPr lang="ja-JP" altLang="en-US" sz="1200">
                <a:latin typeface="HG丸ｺﾞｼｯｸM-PRO"/>
                <a:ea typeface="HG丸ｺﾞｼｯｸM-PRO"/>
                <a:cs typeface="HG丸ｺﾞｼｯｸM-PRO"/>
              </a:rPr>
              <a:t>　「自己変革」の第一歩は自己発見に始まるが、最終的には、自己を越えた神の恵みによってはじめて成し遂げられる出来事ではないだろうか。他者との出会いを通して自己発見を繰り返しつつ、究極的には神の恵みによる自己変革を待つ、このような寮生活を私たちは目指している。</a:t>
            </a:r>
          </a:p>
          <a:p>
            <a:endParaRPr lang="ja-JP" altLang="en-US" sz="1200" dirty="0">
              <a:latin typeface="HG丸ｺﾞｼｯｸM-PRO"/>
              <a:ea typeface="HG丸ｺﾞｼｯｸM-PRO"/>
              <a:cs typeface="HG丸ｺﾞｼｯｸM-PRO"/>
            </a:endParaRPr>
          </a:p>
        </p:txBody>
      </p:sp>
      <p:sp>
        <p:nvSpPr>
          <p:cNvPr id="3" name="スライド番号プレースホルダー 2"/>
          <p:cNvSpPr>
            <a:spLocks noGrp="1"/>
          </p:cNvSpPr>
          <p:nvPr>
            <p:ph type="sldNum" sz="quarter" idx="12"/>
          </p:nvPr>
        </p:nvSpPr>
        <p:spPr>
          <a:xfrm>
            <a:off x="3827347" y="6780109"/>
            <a:ext cx="1280160" cy="389467"/>
          </a:xfrm>
        </p:spPr>
        <p:txBody>
          <a:bodyPr/>
          <a:lstStyle/>
          <a:p>
            <a:fld id="{92A12743-32E8-C54C-B5C8-D195C40BE649}" type="slidenum">
              <a:rPr kumimoji="1" lang="ja-JP" altLang="en-US" smtClean="0"/>
              <a:t>4</a:t>
            </a:fld>
            <a:endParaRPr kumimoji="1" lang="ja-JP" altLang="en-US" dirty="0"/>
          </a:p>
        </p:txBody>
      </p:sp>
      <p:grpSp>
        <p:nvGrpSpPr>
          <p:cNvPr id="11" name="図形グループ 10"/>
          <p:cNvGrpSpPr/>
          <p:nvPr/>
        </p:nvGrpSpPr>
        <p:grpSpPr>
          <a:xfrm>
            <a:off x="2" y="0"/>
            <a:ext cx="5486400" cy="540579"/>
            <a:chOff x="2" y="0"/>
            <a:chExt cx="5486400" cy="540579"/>
          </a:xfrm>
        </p:grpSpPr>
        <p:grpSp>
          <p:nvGrpSpPr>
            <p:cNvPr id="7" name="図形グループ 6"/>
            <p:cNvGrpSpPr/>
            <p:nvPr/>
          </p:nvGrpSpPr>
          <p:grpSpPr>
            <a:xfrm>
              <a:off x="2" y="0"/>
              <a:ext cx="5486400" cy="540579"/>
              <a:chOff x="2" y="0"/>
              <a:chExt cx="5486400" cy="540579"/>
            </a:xfrm>
          </p:grpSpPr>
          <p:sp>
            <p:nvSpPr>
              <p:cNvPr id="8" name="正方形/長方形 7"/>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tx1"/>
                    </a:solidFill>
                    <a:latin typeface="HG丸ｺﾞｼｯｸM-PRO"/>
                    <a:ea typeface="HG丸ｺﾞｼｯｸM-PRO"/>
                    <a:cs typeface="HG丸ｺﾞｼｯｸM-PRO"/>
                  </a:rPr>
                  <a:t>2</a:t>
                </a:r>
                <a:r>
                  <a:rPr lang="en-US" altLang="ja-JP" sz="2100" dirty="0">
                    <a:solidFill>
                      <a:schemeClr val="tx1"/>
                    </a:solidFill>
                    <a:latin typeface="HG丸ｺﾞｼｯｸM-PRO"/>
                    <a:ea typeface="HG丸ｺﾞｼｯｸM-PRO"/>
                    <a:cs typeface="HG丸ｺﾞｼｯｸM-PRO"/>
                  </a:rPr>
                  <a:t>. </a:t>
                </a:r>
                <a:r>
                  <a:rPr lang="ja-JP" altLang="en-US" sz="2100" dirty="0">
                    <a:solidFill>
                      <a:schemeClr val="tx1"/>
                    </a:solidFill>
                    <a:latin typeface="HG丸ｺﾞｼｯｸM-PRO"/>
                    <a:ea typeface="HG丸ｺﾞｼｯｸM-PRO"/>
                    <a:cs typeface="HG丸ｺﾞｼｯｸM-PRO"/>
                  </a:rPr>
                  <a:t>寮の理念・歴史</a:t>
                </a:r>
              </a:p>
            </p:txBody>
          </p:sp>
          <p:sp>
            <p:nvSpPr>
              <p:cNvPr id="9" name="正方形/長方形 8"/>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正方形/長方形 9"/>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42601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0" y="844621"/>
            <a:ext cx="5486397" cy="6464924"/>
          </a:xfrm>
          <a:prstGeom prst="rect">
            <a:avLst/>
          </a:prstGeom>
        </p:spPr>
      </p:pic>
      <p:sp>
        <p:nvSpPr>
          <p:cNvPr id="6" name="テキスト ボックス 5"/>
          <p:cNvSpPr txBox="1"/>
          <p:nvPr/>
        </p:nvSpPr>
        <p:spPr>
          <a:xfrm>
            <a:off x="237442" y="567282"/>
            <a:ext cx="2884953"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2</a:t>
            </a:r>
            <a:r>
              <a:rPr lang="en-US" altLang="ja-JP" sz="1800" dirty="0">
                <a:latin typeface="HG丸ｺﾞｼｯｸM-PRO"/>
                <a:ea typeface="HG丸ｺﾞｼｯｸM-PRO"/>
                <a:cs typeface="HG丸ｺﾞｼｯｸM-PRO"/>
              </a:rPr>
              <a:t>.2. </a:t>
            </a:r>
            <a:r>
              <a:rPr lang="ja-JP" altLang="en-US" sz="1800" dirty="0">
                <a:latin typeface="HG丸ｺﾞｼｯｸM-PRO"/>
                <a:ea typeface="HG丸ｺﾞｼｯｸM-PRO"/>
                <a:cs typeface="HG丸ｺﾞｼｯｸM-PRO"/>
              </a:rPr>
              <a:t>一麦寮の歴史</a:t>
            </a:r>
          </a:p>
        </p:txBody>
      </p:sp>
      <p:sp>
        <p:nvSpPr>
          <p:cNvPr id="4" name="正方形/長方形 3"/>
          <p:cNvSpPr/>
          <p:nvPr/>
        </p:nvSpPr>
        <p:spPr>
          <a:xfrm>
            <a:off x="274322" y="1022841"/>
            <a:ext cx="5044240" cy="6164462"/>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当会は，正式名称を九州大学キリスト教青年会という。これは九州大学</a:t>
            </a:r>
            <a:r>
              <a:rPr lang="en-US" altLang="ja-JP" sz="1200" dirty="0">
                <a:latin typeface="HG丸ｺﾞｼｯｸM-PRO"/>
                <a:ea typeface="HG丸ｺﾞｼｯｸM-PRO"/>
                <a:cs typeface="HG丸ｺﾞｼｯｸM-PRO"/>
              </a:rPr>
              <a:t>Young Men's Christian Association </a:t>
            </a:r>
            <a:r>
              <a:rPr lang="ja-JP" altLang="en-US" sz="1200" dirty="0">
                <a:latin typeface="HG丸ｺﾞｼｯｸM-PRO"/>
                <a:ea typeface="HG丸ｺﾞｼｯｸM-PRO"/>
                <a:cs typeface="HG丸ｺﾞｼｯｸM-PRO"/>
              </a:rPr>
              <a:t>の邦訳である。略称を九州大学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，または九大Ｙという。一麦寮は当会の一部機関である。従って寮生は入寮と同時に自動的に会の会員となる。</a:t>
            </a:r>
          </a:p>
          <a:p>
            <a:endParaRPr lang="ja-JP" altLang="en-US"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会の歴史は，九州大学の歴史と共に古く，その活動は</a:t>
            </a:r>
            <a:r>
              <a:rPr lang="en-US" altLang="ja-JP" sz="1200" dirty="0">
                <a:latin typeface="HG丸ｺﾞｼｯｸM-PRO"/>
                <a:ea typeface="HG丸ｺﾞｼｯｸM-PRO"/>
                <a:cs typeface="HG丸ｺﾞｼｯｸM-PRO"/>
              </a:rPr>
              <a:t>1910</a:t>
            </a:r>
            <a:r>
              <a:rPr lang="ja-JP" altLang="en-US" sz="1200" dirty="0">
                <a:latin typeface="HG丸ｺﾞｼｯｸM-PRO"/>
                <a:ea typeface="HG丸ｺﾞｼｯｸM-PRO"/>
                <a:cs typeface="HG丸ｺﾞｼｯｸM-PRO"/>
              </a:rPr>
              <a:t>年代にまでさかのぼることができる。九州大学の設立が</a:t>
            </a:r>
            <a:r>
              <a:rPr lang="en-US" altLang="ja-JP" sz="1200" dirty="0">
                <a:latin typeface="HG丸ｺﾞｼｯｸM-PRO"/>
                <a:ea typeface="HG丸ｺﾞｼｯｸM-PRO"/>
                <a:cs typeface="HG丸ｺﾞｼｯｸM-PRO"/>
              </a:rPr>
              <a:t>1910</a:t>
            </a:r>
            <a:r>
              <a:rPr lang="ja-JP" altLang="en-US" sz="1200" dirty="0">
                <a:latin typeface="HG丸ｺﾞｼｯｸM-PRO"/>
                <a:ea typeface="HG丸ｺﾞｼｯｸM-PRO"/>
                <a:cs typeface="HG丸ｺﾞｼｯｸM-PRO"/>
              </a:rPr>
              <a:t>年であることを考えると，九州大学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は，九州大学と共にあったと言うことができよう。九州大学以外の，当時のいわゆる帝国大学でも，大学設立と同時に，あるいは前後して，学生</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が発足している。これは，当時のキリスト教布教活動が，若い知識者層を特に対象にしてなされていたためである。その中から多くの著名なキリスト者が育っており，以来今日まで日本のキリスト教界は，学生</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がその中心を担ってきたと言っても過言ではない。</a:t>
            </a:r>
          </a:p>
          <a:p>
            <a:endParaRPr lang="ja-JP" altLang="en-US"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一麦寮は，当時の九大</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及び全国の大学の</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に関わる多くの人々の祈りと福音的情熱により</a:t>
            </a:r>
            <a:r>
              <a:rPr lang="en-US" altLang="ja-JP" sz="1200" dirty="0">
                <a:latin typeface="HG丸ｺﾞｼｯｸM-PRO"/>
                <a:ea typeface="HG丸ｺﾞｼｯｸM-PRO"/>
                <a:cs typeface="HG丸ｺﾞｼｯｸM-PRO"/>
              </a:rPr>
              <a:t>1957</a:t>
            </a:r>
            <a:r>
              <a:rPr lang="ja-JP" altLang="en-US" sz="1200" dirty="0">
                <a:latin typeface="HG丸ｺﾞｼｯｸM-PRO"/>
                <a:ea typeface="HG丸ｺﾞｼｯｸM-PRO"/>
                <a:cs typeface="HG丸ｺﾞｼｯｸM-PRO"/>
              </a:rPr>
              <a:t>年に建築され開始された。寮建築のための資金は，当時の学生たちの募金活動によりまかなわれた。以来</a:t>
            </a:r>
            <a:r>
              <a:rPr lang="en-US" altLang="ja-JP" sz="1200" dirty="0">
                <a:latin typeface="HG丸ｺﾞｼｯｸM-PRO"/>
                <a:ea typeface="HG丸ｺﾞｼｯｸM-PRO"/>
                <a:cs typeface="HG丸ｺﾞｼｯｸM-PRO"/>
              </a:rPr>
              <a:t>1972</a:t>
            </a:r>
            <a:r>
              <a:rPr lang="ja-JP" altLang="en-US" sz="1200" dirty="0">
                <a:latin typeface="HG丸ｺﾞｼｯｸM-PRO"/>
                <a:ea typeface="HG丸ｺﾞｼｯｸM-PRO"/>
                <a:cs typeface="HG丸ｺﾞｼｯｸM-PRO"/>
              </a:rPr>
              <a:t>年に一時閉鎖されるまでの</a:t>
            </a:r>
            <a:r>
              <a:rPr lang="en-US" altLang="ja-JP" sz="1200" dirty="0">
                <a:latin typeface="HG丸ｺﾞｼｯｸM-PRO"/>
                <a:ea typeface="HG丸ｺﾞｼｯｸM-PRO"/>
                <a:cs typeface="HG丸ｺﾞｼｯｸM-PRO"/>
              </a:rPr>
              <a:t>15</a:t>
            </a:r>
            <a:r>
              <a:rPr lang="ja-JP" altLang="en-US" sz="1200" dirty="0">
                <a:latin typeface="HG丸ｺﾞｼｯｸM-PRO"/>
                <a:ea typeface="HG丸ｺﾞｼｯｸM-PRO"/>
                <a:cs typeface="HG丸ｺﾞｼｯｸM-PRO"/>
              </a:rPr>
              <a:t>年間，寮はキリスト教信仰に堅く立ったいわば信仰共同体であった。この間，寮での交わりの中でイエス・キリストの証しをなし，人格形成，自己実現を成し遂げて，寮から巣立っていった先輩たちは</a:t>
            </a:r>
            <a:r>
              <a:rPr lang="en-US" altLang="ja-JP" sz="1200" dirty="0">
                <a:latin typeface="HG丸ｺﾞｼｯｸM-PRO"/>
                <a:ea typeface="HG丸ｺﾞｼｯｸM-PRO"/>
                <a:cs typeface="HG丸ｺﾞｼｯｸM-PRO"/>
              </a:rPr>
              <a:t>100</a:t>
            </a:r>
            <a:r>
              <a:rPr lang="ja-JP" altLang="en-US" sz="1200" dirty="0">
                <a:latin typeface="HG丸ｺﾞｼｯｸM-PRO"/>
                <a:ea typeface="HG丸ｺﾞｼｯｸM-PRO"/>
                <a:cs typeface="HG丸ｺﾞｼｯｸM-PRO"/>
              </a:rPr>
              <a:t>名を下らない。先輩たちの寮での生活の思い出は強烈で，ある先輩の言葉を借りれば「寮は自分たちの青春のシンボルであった」という。</a:t>
            </a:r>
          </a:p>
          <a:p>
            <a:endParaRPr lang="ja-JP" altLang="en-US"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このように，多くの人たちにとってイエスとの出会いの場であり，キリスト教信仰の形成の場であった一麦寮も，</a:t>
            </a:r>
            <a:r>
              <a:rPr lang="en-US" altLang="ja-JP" sz="1200" dirty="0">
                <a:latin typeface="HG丸ｺﾞｼｯｸM-PRO"/>
                <a:ea typeface="HG丸ｺﾞｼｯｸM-PRO"/>
                <a:cs typeface="HG丸ｺﾞｼｯｸM-PRO"/>
              </a:rPr>
              <a:t>1960</a:t>
            </a:r>
            <a:r>
              <a:rPr lang="ja-JP" altLang="en-US" sz="1200" dirty="0">
                <a:latin typeface="HG丸ｺﾞｼｯｸM-PRO"/>
                <a:ea typeface="HG丸ｺﾞｼｯｸM-PRO"/>
                <a:cs typeface="HG丸ｺﾞｼｯｸM-PRO"/>
              </a:rPr>
              <a:t>年代，学生闘争の嵐の吹き荒れるなか，次第に混乱の度を強め，</a:t>
            </a:r>
            <a:r>
              <a:rPr lang="en-US" altLang="ja-JP" sz="1200" dirty="0">
                <a:latin typeface="HG丸ｺﾞｼｯｸM-PRO"/>
                <a:ea typeface="HG丸ｺﾞｼｯｸM-PRO"/>
                <a:cs typeface="HG丸ｺﾞｼｯｸM-PRO"/>
              </a:rPr>
              <a:t>1972</a:t>
            </a:r>
            <a:r>
              <a:rPr lang="ja-JP" altLang="en-US" sz="1200" dirty="0">
                <a:latin typeface="HG丸ｺﾞｼｯｸM-PRO"/>
                <a:ea typeface="HG丸ｺﾞｼｯｸM-PRO"/>
                <a:cs typeface="HG丸ｺﾞｼｯｸM-PRO"/>
              </a:rPr>
              <a:t>年，閉鎖のやむなきに至った。その背景には，当時の寮生の言う「自己の存在の吟味を通して真理を問う＜自己否定運動＞」の精神と，真理の解答をキリスト教に求めようともがく中で，キリスト教そのものに対して問いを突き詰めた批判精神とがあったものと思われる。以来</a:t>
            </a:r>
            <a:r>
              <a:rPr lang="en-US" altLang="ja-JP" sz="1200" dirty="0">
                <a:latin typeface="HG丸ｺﾞｼｯｸM-PRO"/>
                <a:ea typeface="HG丸ｺﾞｼｯｸM-PRO"/>
                <a:cs typeface="HG丸ｺﾞｼｯｸM-PRO"/>
              </a:rPr>
              <a:t>1991</a:t>
            </a:r>
            <a:r>
              <a:rPr lang="ja-JP" altLang="en-US" sz="1200" dirty="0">
                <a:latin typeface="HG丸ｺﾞｼｯｸM-PRO"/>
                <a:ea typeface="HG丸ｺﾞｼｯｸM-PRO"/>
                <a:cs typeface="HG丸ｺﾞｼｯｸM-PRO"/>
              </a:rPr>
              <a:t>年７月までの約</a:t>
            </a:r>
            <a:r>
              <a:rPr lang="en-US" altLang="ja-JP" sz="1200" dirty="0">
                <a:latin typeface="HG丸ｺﾞｼｯｸM-PRO"/>
                <a:ea typeface="HG丸ｺﾞｼｯｸM-PRO"/>
                <a:cs typeface="HG丸ｺﾞｼｯｸM-PRO"/>
              </a:rPr>
              <a:t>20</a:t>
            </a:r>
            <a:r>
              <a:rPr lang="ja-JP" altLang="en-US" sz="1200" dirty="0">
                <a:latin typeface="HG丸ｺﾞｼｯｸM-PRO"/>
                <a:ea typeface="HG丸ｺﾞｼｯｸM-PRO"/>
                <a:cs typeface="HG丸ｺﾞｼｯｸM-PRO"/>
              </a:rPr>
              <a:t>年間，一麦寮の建物は某企業に賃貸され，職員寮として使用された。</a:t>
            </a:r>
          </a:p>
        </p:txBody>
      </p:sp>
      <p:sp>
        <p:nvSpPr>
          <p:cNvPr id="2" name="スライド番号プレースホルダー 1"/>
          <p:cNvSpPr>
            <a:spLocks noGrp="1"/>
          </p:cNvSpPr>
          <p:nvPr>
            <p:ph type="sldNum" sz="quarter" idx="12"/>
          </p:nvPr>
        </p:nvSpPr>
        <p:spPr/>
        <p:txBody>
          <a:bodyPr/>
          <a:lstStyle/>
          <a:p>
            <a:fld id="{92A12743-32E8-C54C-B5C8-D195C40BE649}" type="slidenum">
              <a:rPr kumimoji="1" lang="ja-JP" altLang="en-US" smtClean="0"/>
              <a:t>5</a:t>
            </a:fld>
            <a:endParaRPr kumimoji="1" lang="ja-JP" altLang="en-US"/>
          </a:p>
        </p:txBody>
      </p:sp>
      <p:grpSp>
        <p:nvGrpSpPr>
          <p:cNvPr id="12" name="図形グループ 11"/>
          <p:cNvGrpSpPr/>
          <p:nvPr/>
        </p:nvGrpSpPr>
        <p:grpSpPr>
          <a:xfrm>
            <a:off x="2" y="0"/>
            <a:ext cx="5486400" cy="540579"/>
            <a:chOff x="2" y="0"/>
            <a:chExt cx="5486400" cy="540579"/>
          </a:xfrm>
        </p:grpSpPr>
        <p:grpSp>
          <p:nvGrpSpPr>
            <p:cNvPr id="13" name="図形グループ 12"/>
            <p:cNvGrpSpPr/>
            <p:nvPr/>
          </p:nvGrpSpPr>
          <p:grpSpPr>
            <a:xfrm>
              <a:off x="2" y="0"/>
              <a:ext cx="5486400" cy="540579"/>
              <a:chOff x="2" y="0"/>
              <a:chExt cx="5486400" cy="540579"/>
            </a:xfrm>
          </p:grpSpPr>
          <p:sp>
            <p:nvSpPr>
              <p:cNvPr id="15" name="正方形/長方形 14"/>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16" name="正方形/長方形 15"/>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正方形/長方形 13"/>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93118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48370" y="625264"/>
            <a:ext cx="5405780" cy="3706797"/>
          </a:xfrm>
          <a:prstGeom prst="rect">
            <a:avLst/>
          </a:prstGeom>
        </p:spPr>
      </p:pic>
      <p:sp>
        <p:nvSpPr>
          <p:cNvPr id="3" name="正方形/長方形 2"/>
          <p:cNvSpPr/>
          <p:nvPr/>
        </p:nvSpPr>
        <p:spPr>
          <a:xfrm>
            <a:off x="224643" y="752922"/>
            <a:ext cx="5142875" cy="3579140"/>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しかしながら、寮閉鎖後も九州大学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の運動はキャンパス内に存続した。その後</a:t>
            </a:r>
            <a:r>
              <a:rPr lang="en-US" altLang="ja-JP" sz="1200" dirty="0">
                <a:latin typeface="HG丸ｺﾞｼｯｸM-PRO"/>
                <a:ea typeface="HG丸ｺﾞｼｯｸM-PRO"/>
                <a:cs typeface="HG丸ｺﾞｼｯｸM-PRO"/>
              </a:rPr>
              <a:t>1990</a:t>
            </a:r>
            <a:r>
              <a:rPr lang="ja-JP" altLang="en-US" sz="1200" dirty="0">
                <a:latin typeface="HG丸ｺﾞｼｯｸM-PRO"/>
                <a:ea typeface="HG丸ｺﾞｼｯｸM-PRO"/>
                <a:cs typeface="HG丸ｺﾞｼｯｸM-PRO"/>
              </a:rPr>
              <a:t>年頃からキャンパス内での運動が盛り上がってくるのに伴い、そのための拠点として、また、共同生活の場として、寮の再開を望む声が高まってきた。その後約２年に渡る準備の末、種々の困難はあったものの、多くの</a:t>
            </a:r>
            <a:r>
              <a:rPr lang="en-US" altLang="ja-JP" sz="1200" dirty="0">
                <a:latin typeface="HG丸ｺﾞｼｯｸM-PRO"/>
                <a:ea typeface="HG丸ｺﾞｼｯｸM-PRO"/>
                <a:cs typeface="HG丸ｺﾞｼｯｸM-PRO"/>
              </a:rPr>
              <a:t>OB</a:t>
            </a:r>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OG</a:t>
            </a:r>
            <a:r>
              <a:rPr lang="ja-JP" altLang="en-US" sz="1200" dirty="0">
                <a:latin typeface="HG丸ｺﾞｼｯｸM-PRO"/>
                <a:ea typeface="HG丸ｺﾞｼｯｸM-PRO"/>
                <a:cs typeface="HG丸ｺﾞｼｯｸM-PRO"/>
              </a:rPr>
              <a:t>及び関係各位の努力によって、</a:t>
            </a:r>
            <a:r>
              <a:rPr lang="en-US" altLang="ja-JP" sz="1200" dirty="0">
                <a:latin typeface="HG丸ｺﾞｼｯｸM-PRO"/>
                <a:ea typeface="HG丸ｺﾞｼｯｸM-PRO"/>
                <a:cs typeface="HG丸ｺﾞｼｯｸM-PRO"/>
              </a:rPr>
              <a:t>1991</a:t>
            </a:r>
            <a:r>
              <a:rPr lang="ja-JP" altLang="en-US" sz="1200" dirty="0">
                <a:latin typeface="HG丸ｺﾞｼｯｸM-PRO"/>
                <a:ea typeface="HG丸ｺﾞｼｯｸM-PRO"/>
                <a:cs typeface="HG丸ｺﾞｼｯｸM-PRO"/>
              </a:rPr>
              <a:t>年</a:t>
            </a:r>
            <a:r>
              <a:rPr lang="en-US" altLang="ja-JP" sz="1200" dirty="0">
                <a:latin typeface="HG丸ｺﾞｼｯｸM-PRO"/>
                <a:ea typeface="HG丸ｺﾞｼｯｸM-PRO"/>
                <a:cs typeface="HG丸ｺﾞｼｯｸM-PRO"/>
              </a:rPr>
              <a:t>7</a:t>
            </a:r>
            <a:r>
              <a:rPr lang="ja-JP" altLang="en-US" sz="1200" dirty="0">
                <a:latin typeface="HG丸ｺﾞｼｯｸM-PRO"/>
                <a:ea typeface="HG丸ｺﾞｼｯｸM-PRO"/>
                <a:cs typeface="HG丸ｺﾞｼｯｸM-PRO"/>
              </a:rPr>
              <a:t>月に再び寮を開くことができた。名島寮では「キリスト教信仰の内実を問いつつ、共同生活を通して、自己変革を志す」ことを目指して、毎週の聖書研究会・寮生集会などの活動を行ってきた。</a:t>
            </a: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2001</a:t>
            </a:r>
            <a:r>
              <a:rPr lang="ja-JP" altLang="en-US" sz="1200" dirty="0">
                <a:latin typeface="HG丸ｺﾞｼｯｸM-PRO"/>
                <a:ea typeface="HG丸ｺﾞｼｯｸM-PRO"/>
                <a:cs typeface="HG丸ｺﾞｼｯｸM-PRO"/>
              </a:rPr>
              <a:t>年には「名島寮再開</a:t>
            </a:r>
            <a:r>
              <a:rPr lang="en-US" altLang="ja-JP" sz="1200" dirty="0">
                <a:latin typeface="HG丸ｺﾞｼｯｸM-PRO"/>
                <a:ea typeface="HG丸ｺﾞｼｯｸM-PRO"/>
                <a:cs typeface="HG丸ｺﾞｼｯｸM-PRO"/>
              </a:rPr>
              <a:t>10</a:t>
            </a:r>
            <a:r>
              <a:rPr lang="ja-JP" altLang="en-US" sz="1200" dirty="0">
                <a:latin typeface="HG丸ｺﾞｼｯｸM-PRO"/>
                <a:ea typeface="HG丸ｺﾞｼｯｸM-PRO"/>
                <a:cs typeface="HG丸ｺﾞｼｯｸM-PRO"/>
              </a:rPr>
              <a:t>周年記念会」を開催、</a:t>
            </a:r>
            <a:r>
              <a:rPr lang="en-US" altLang="ja-JP" sz="1200" dirty="0">
                <a:latin typeface="HG丸ｺﾞｼｯｸM-PRO"/>
                <a:ea typeface="HG丸ｺﾞｼｯｸM-PRO"/>
                <a:cs typeface="HG丸ｺﾞｼｯｸM-PRO"/>
              </a:rPr>
              <a:t>2006</a:t>
            </a:r>
            <a:r>
              <a:rPr lang="ja-JP" altLang="en-US" sz="1200" dirty="0">
                <a:latin typeface="HG丸ｺﾞｼｯｸM-PRO"/>
                <a:ea typeface="HG丸ｺﾞｼｯｸM-PRO"/>
                <a:cs typeface="HG丸ｺﾞｼｯｸM-PRO"/>
              </a:rPr>
              <a:t>年には九大</a:t>
            </a:r>
            <a:r>
              <a:rPr lang="en-US" altLang="ja-JP" sz="1200" dirty="0">
                <a:latin typeface="HG丸ｺﾞｼｯｸM-PRO"/>
                <a:ea typeface="HG丸ｺﾞｼｯｸM-PRO"/>
                <a:cs typeface="HG丸ｺﾞｼｯｸM-PRO"/>
              </a:rPr>
              <a:t>YMCA100</a:t>
            </a:r>
            <a:r>
              <a:rPr lang="ja-JP" altLang="en-US" sz="1200" dirty="0">
                <a:latin typeface="HG丸ｺﾞｼｯｸM-PRO"/>
                <a:ea typeface="HG丸ｺﾞｼｯｸM-PRO"/>
                <a:cs typeface="HG丸ｺﾞｼｯｸM-PRO"/>
              </a:rPr>
              <a:t>周年記念会を開いた。名島寮再開から</a:t>
            </a:r>
            <a:r>
              <a:rPr lang="en-US" altLang="ja-JP" sz="1200" dirty="0">
                <a:latin typeface="HG丸ｺﾞｼｯｸM-PRO"/>
                <a:ea typeface="HG丸ｺﾞｼｯｸM-PRO"/>
                <a:cs typeface="HG丸ｺﾞｼｯｸM-PRO"/>
              </a:rPr>
              <a:t>2016</a:t>
            </a:r>
            <a:r>
              <a:rPr lang="ja-JP" altLang="en-US" sz="1200" dirty="0">
                <a:latin typeface="HG丸ｺﾞｼｯｸM-PRO"/>
                <a:ea typeface="HG丸ｺﾞｼｯｸM-PRO"/>
                <a:cs typeface="HG丸ｺﾞｼｯｸM-PRO"/>
              </a:rPr>
              <a:t>年に至る</a:t>
            </a:r>
            <a:r>
              <a:rPr lang="en-US" altLang="ja-JP" sz="1200" dirty="0">
                <a:latin typeface="HG丸ｺﾞｼｯｸM-PRO"/>
                <a:ea typeface="HG丸ｺﾞｼｯｸM-PRO"/>
                <a:cs typeface="HG丸ｺﾞｼｯｸM-PRO"/>
              </a:rPr>
              <a:t>25</a:t>
            </a:r>
            <a:r>
              <a:rPr lang="ja-JP" altLang="en-US" sz="1200" dirty="0">
                <a:latin typeface="HG丸ｺﾞｼｯｸM-PRO"/>
                <a:ea typeface="HG丸ｺﾞｼｯｸM-PRO"/>
                <a:cs typeface="HG丸ｺﾞｼｯｸM-PRO"/>
              </a:rPr>
              <a:t>年間で約</a:t>
            </a:r>
            <a:r>
              <a:rPr lang="en-US" altLang="ja-JP" sz="1200" dirty="0">
                <a:latin typeface="HG丸ｺﾞｼｯｸM-PRO"/>
                <a:ea typeface="HG丸ｺﾞｼｯｸM-PRO"/>
                <a:cs typeface="HG丸ｺﾞｼｯｸM-PRO"/>
              </a:rPr>
              <a:t>130</a:t>
            </a:r>
            <a:r>
              <a:rPr lang="ja-JP" altLang="en-US" sz="1200" dirty="0">
                <a:latin typeface="HG丸ｺﾞｼｯｸM-PRO"/>
                <a:ea typeface="HG丸ｺﾞｼｯｸM-PRO"/>
                <a:cs typeface="HG丸ｺﾞｼｯｸM-PRO"/>
              </a:rPr>
              <a:t>名が寮生活を体験し、社会へと巣立った。</a:t>
            </a:r>
            <a:r>
              <a:rPr lang="en-US" altLang="ja-JP" sz="1200" dirty="0">
                <a:latin typeface="HG丸ｺﾞｼｯｸM-PRO"/>
                <a:ea typeface="HG丸ｺﾞｼｯｸM-PRO"/>
                <a:cs typeface="HG丸ｺﾞｼｯｸM-PRO"/>
              </a:rPr>
              <a:t>2017</a:t>
            </a:r>
            <a:r>
              <a:rPr lang="ja-JP" altLang="en-US" sz="1200" dirty="0">
                <a:latin typeface="HG丸ｺﾞｼｯｸM-PRO"/>
                <a:ea typeface="HG丸ｺﾞｼｯｸM-PRO"/>
                <a:cs typeface="HG丸ｺﾞｼｯｸM-PRO"/>
              </a:rPr>
              <a:t>年</a:t>
            </a:r>
            <a:r>
              <a:rPr lang="en-US" altLang="ja-JP" sz="1200" dirty="0">
                <a:latin typeface="HG丸ｺﾞｼｯｸM-PRO"/>
                <a:ea typeface="HG丸ｺﾞｼｯｸM-PRO"/>
                <a:cs typeface="HG丸ｺﾞｼｯｸM-PRO"/>
              </a:rPr>
              <a:t>3</a:t>
            </a:r>
            <a:r>
              <a:rPr lang="ja-JP" altLang="en-US" sz="1200" dirty="0">
                <a:latin typeface="HG丸ｺﾞｼｯｸM-PRO"/>
                <a:ea typeface="HG丸ｺﾞｼｯｸM-PRO"/>
                <a:cs typeface="HG丸ｺﾞｼｯｸM-PRO"/>
              </a:rPr>
              <a:t>月、名島寮はその</a:t>
            </a:r>
            <a:r>
              <a:rPr lang="en-US" altLang="ja-JP" sz="1200" dirty="0">
                <a:latin typeface="HG丸ｺﾞｼｯｸM-PRO"/>
                <a:ea typeface="HG丸ｺﾞｼｯｸM-PRO"/>
                <a:cs typeface="HG丸ｺﾞｼｯｸM-PRO"/>
              </a:rPr>
              <a:t>60</a:t>
            </a:r>
            <a:r>
              <a:rPr lang="ja-JP" altLang="en-US" sz="1200" dirty="0">
                <a:latin typeface="HG丸ｺﾞｼｯｸM-PRO"/>
                <a:ea typeface="HG丸ｺﾞｼｯｸM-PRO"/>
                <a:cs typeface="HG丸ｺﾞｼｯｸM-PRO"/>
              </a:rPr>
              <a:t>年の歴史に幕を下ろすことになる。九州大学の伊都キャンパスへの全学移転に伴い新寮を建設するためである。</a:t>
            </a:r>
          </a:p>
          <a:p>
            <a:r>
              <a:rPr lang="ja-JP" altLang="en-US" sz="1200" dirty="0">
                <a:latin typeface="HG丸ｺﾞｼｯｸM-PRO"/>
                <a:ea typeface="HG丸ｺﾞｼｯｸM-PRO"/>
                <a:cs typeface="HG丸ｺﾞｼｯｸM-PRO"/>
              </a:rPr>
              <a:t>　新寮の名は「九州大学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一麦寮」と名付けられ、</a:t>
            </a:r>
            <a:r>
              <a:rPr lang="en-US" altLang="ja-JP" sz="1200" dirty="0">
                <a:latin typeface="HG丸ｺﾞｼｯｸM-PRO"/>
                <a:ea typeface="HG丸ｺﾞｼｯｸM-PRO"/>
                <a:cs typeface="HG丸ｺﾞｼｯｸM-PRO"/>
              </a:rPr>
              <a:t>2017</a:t>
            </a:r>
            <a:r>
              <a:rPr lang="ja-JP" altLang="en-US" sz="1200" dirty="0">
                <a:latin typeface="HG丸ｺﾞｼｯｸM-PRO"/>
                <a:ea typeface="HG丸ｺﾞｼｯｸM-PRO"/>
                <a:cs typeface="HG丸ｺﾞｼｯｸM-PRO"/>
              </a:rPr>
              <a:t>年</a:t>
            </a:r>
            <a:r>
              <a:rPr lang="en-US" altLang="ja-JP" sz="1200" dirty="0">
                <a:latin typeface="HG丸ｺﾞｼｯｸM-PRO"/>
                <a:ea typeface="HG丸ｺﾞｼｯｸM-PRO"/>
                <a:cs typeface="HG丸ｺﾞｼｯｸM-PRO"/>
              </a:rPr>
              <a:t>4</a:t>
            </a:r>
            <a:r>
              <a:rPr lang="ja-JP" altLang="en-US" sz="1200" dirty="0">
                <a:latin typeface="HG丸ｺﾞｼｯｸM-PRO"/>
                <a:ea typeface="HG丸ｺﾞｼｯｸM-PRO"/>
                <a:cs typeface="HG丸ｺﾞｼｯｸM-PRO"/>
              </a:rPr>
              <a:t>月から伊都の新たな土地で運営を開始する。単なる安アパートではなく、生活を共にするものたちが、人間的成長を求めていく共同体としての伝統を名島寮から引き継ぎ、九州大学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の新たな歴史は一麦寮とともに創られていく。</a:t>
            </a:r>
          </a:p>
        </p:txBody>
      </p:sp>
      <p:pic>
        <p:nvPicPr>
          <p:cNvPr id="4" name="図 3"/>
          <p:cNvPicPr>
            <a:picLocks noChangeAspect="1"/>
          </p:cNvPicPr>
          <p:nvPr/>
        </p:nvPicPr>
        <p:blipFill rotWithShape="1">
          <a:blip r:embed="rId4"/>
          <a:srcRect t="16268"/>
          <a:stretch/>
        </p:blipFill>
        <p:spPr>
          <a:xfrm>
            <a:off x="660159" y="4391511"/>
            <a:ext cx="2597575" cy="2676934"/>
          </a:xfrm>
          <a:prstGeom prst="rect">
            <a:avLst/>
          </a:prstGeom>
          <a:ln>
            <a:noFill/>
          </a:ln>
          <a:effectLst>
            <a:softEdge rad="112500"/>
          </a:effectLst>
        </p:spPr>
      </p:pic>
      <p:sp>
        <p:nvSpPr>
          <p:cNvPr id="11" name="スライド番号プレースホルダー 10"/>
          <p:cNvSpPr>
            <a:spLocks noGrp="1"/>
          </p:cNvSpPr>
          <p:nvPr>
            <p:ph type="sldNum" sz="quarter" idx="12"/>
          </p:nvPr>
        </p:nvSpPr>
        <p:spPr>
          <a:xfrm>
            <a:off x="3931922" y="6918033"/>
            <a:ext cx="1280160" cy="389467"/>
          </a:xfrm>
        </p:spPr>
        <p:txBody>
          <a:bodyPr/>
          <a:lstStyle/>
          <a:p>
            <a:fld id="{92A12743-32E8-C54C-B5C8-D195C40BE649}" type="slidenum">
              <a:rPr kumimoji="1" lang="ja-JP" altLang="en-US" smtClean="0"/>
              <a:t>6</a:t>
            </a:fld>
            <a:endParaRPr kumimoji="1" lang="ja-JP" altLang="en-US" dirty="0"/>
          </a:p>
        </p:txBody>
      </p:sp>
      <p:sp>
        <p:nvSpPr>
          <p:cNvPr id="5" name="テキスト ボックス 4"/>
          <p:cNvSpPr txBox="1"/>
          <p:nvPr/>
        </p:nvSpPr>
        <p:spPr>
          <a:xfrm>
            <a:off x="3434144" y="6783818"/>
            <a:ext cx="1445387" cy="261610"/>
          </a:xfrm>
          <a:prstGeom prst="rect">
            <a:avLst/>
          </a:prstGeom>
          <a:noFill/>
        </p:spPr>
        <p:txBody>
          <a:bodyPr wrap="square" rtlCol="0">
            <a:spAutoFit/>
          </a:bodyPr>
          <a:lstStyle/>
          <a:p>
            <a:r>
              <a:rPr kumimoji="1" lang="ja-JP" altLang="en-US" sz="1050" dirty="0">
                <a:latin typeface="HG丸ｺﾞｼｯｸM-PRO"/>
                <a:ea typeface="HG丸ｺﾞｼｯｸM-PRO"/>
                <a:cs typeface="HG丸ｺﾞｼｯｸM-PRO"/>
              </a:rPr>
              <a:t>箱崎にあった</a:t>
            </a:r>
            <a:r>
              <a:rPr lang="en-US" altLang="en-US" sz="1050" dirty="0">
                <a:latin typeface="HG丸ｺﾞｼｯｸM-PRO"/>
                <a:ea typeface="HG丸ｺﾞｼｯｸM-PRO"/>
                <a:cs typeface="HG丸ｺﾞｼｯｸM-PRO"/>
              </a:rPr>
              <a:t>名島</a:t>
            </a:r>
            <a:r>
              <a:rPr kumimoji="1" lang="ja-JP" altLang="en-US" sz="1050" dirty="0">
                <a:latin typeface="HG丸ｺﾞｼｯｸM-PRO"/>
                <a:ea typeface="HG丸ｺﾞｼｯｸM-PRO"/>
                <a:cs typeface="HG丸ｺﾞｼｯｸM-PRO"/>
              </a:rPr>
              <a:t>寮</a:t>
            </a:r>
          </a:p>
        </p:txBody>
      </p:sp>
      <p:grpSp>
        <p:nvGrpSpPr>
          <p:cNvPr id="13" name="図形グループ 12"/>
          <p:cNvGrpSpPr/>
          <p:nvPr/>
        </p:nvGrpSpPr>
        <p:grpSpPr>
          <a:xfrm>
            <a:off x="2" y="0"/>
            <a:ext cx="5486400" cy="540579"/>
            <a:chOff x="2" y="0"/>
            <a:chExt cx="5486400" cy="540579"/>
          </a:xfrm>
        </p:grpSpPr>
        <p:grpSp>
          <p:nvGrpSpPr>
            <p:cNvPr id="14" name="図形グループ 13"/>
            <p:cNvGrpSpPr/>
            <p:nvPr/>
          </p:nvGrpSpPr>
          <p:grpSpPr>
            <a:xfrm>
              <a:off x="2" y="0"/>
              <a:ext cx="5486400" cy="540579"/>
              <a:chOff x="2" y="0"/>
              <a:chExt cx="5486400" cy="540579"/>
            </a:xfrm>
          </p:grpSpPr>
          <p:sp>
            <p:nvSpPr>
              <p:cNvPr id="16" name="正方形/長方形 15"/>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17" name="正方形/長方形 16"/>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 name="正方形/長方形 14"/>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31055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p:cNvSpPr>
            <a:spLocks noGrp="1"/>
          </p:cNvSpPr>
          <p:nvPr>
            <p:ph type="sldNum" sz="quarter" idx="12"/>
          </p:nvPr>
        </p:nvSpPr>
        <p:spPr>
          <a:xfrm>
            <a:off x="4074578" y="6875616"/>
            <a:ext cx="1269775" cy="467171"/>
          </a:xfrm>
        </p:spPr>
        <p:txBody>
          <a:bodyPr/>
          <a:lstStyle/>
          <a:p>
            <a:fld id="{92A12743-32E8-C54C-B5C8-D195C40BE649}" type="slidenum">
              <a:rPr kumimoji="1" lang="ja-JP" altLang="en-US" smtClean="0"/>
              <a:t>7</a:t>
            </a:fld>
            <a:endParaRPr kumimoji="1" lang="ja-JP" altLang="en-US" dirty="0"/>
          </a:p>
        </p:txBody>
      </p:sp>
      <p:sp>
        <p:nvSpPr>
          <p:cNvPr id="3" name="テキスト ボックス 2"/>
          <p:cNvSpPr txBox="1"/>
          <p:nvPr/>
        </p:nvSpPr>
        <p:spPr>
          <a:xfrm>
            <a:off x="175682" y="1005734"/>
            <a:ext cx="5186995" cy="646331"/>
          </a:xfrm>
          <a:prstGeom prst="rect">
            <a:avLst/>
          </a:prstGeom>
          <a:noFill/>
        </p:spPr>
        <p:txBody>
          <a:bodyPr wrap="square" rtlCol="0">
            <a:spAutoFit/>
          </a:bodyPr>
          <a:lstStyle/>
          <a:p>
            <a:r>
              <a:rPr lang="ja-JP" altLang="en-US" sz="1200" dirty="0">
                <a:latin typeface="HG丸ｺﾞｼｯｸM-PRO"/>
                <a:ea typeface="HG丸ｺﾞｼｯｸM-PRO"/>
                <a:cs typeface="HG丸ｺﾞｼｯｸM-PRO"/>
              </a:rPr>
              <a:t>　</a:t>
            </a:r>
            <a:r>
              <a:rPr lang="en-US" altLang="ja-JP" sz="1200" dirty="0">
                <a:latin typeface="HG丸ｺﾞｼｯｸM-PRO"/>
                <a:ea typeface="HG丸ｺﾞｼｯｸM-PRO"/>
                <a:cs typeface="HG丸ｺﾞｼｯｸM-PRO"/>
              </a:rPr>
              <a:t>2017</a:t>
            </a:r>
            <a:r>
              <a:rPr lang="ja-JP" altLang="en-US" sz="1200" dirty="0">
                <a:latin typeface="HG丸ｺﾞｼｯｸM-PRO"/>
                <a:ea typeface="HG丸ｺﾞｼｯｸM-PRO"/>
                <a:cs typeface="HG丸ｺﾞｼｯｸM-PRO"/>
              </a:rPr>
              <a:t>年</a:t>
            </a:r>
            <a:r>
              <a:rPr lang="en-US" altLang="ja-JP" sz="1200" dirty="0">
                <a:latin typeface="HG丸ｺﾞｼｯｸM-PRO"/>
                <a:ea typeface="HG丸ｺﾞｼｯｸM-PRO"/>
                <a:cs typeface="HG丸ｺﾞｼｯｸM-PRO"/>
              </a:rPr>
              <a:t>4</a:t>
            </a:r>
            <a:r>
              <a:rPr lang="ja-JP" altLang="en-US" sz="1200" dirty="0">
                <a:latin typeface="HG丸ｺﾞｼｯｸM-PRO"/>
                <a:ea typeface="HG丸ｺﾞｼｯｸM-PRO"/>
                <a:cs typeface="HG丸ｺﾞｼｯｸM-PRO"/>
              </a:rPr>
              <a:t>月に完成した新築寮です。現役寮生と理事、設計士さんとで一緒に設計しました。ただの学生寮ではなく、自治寮ならではの学生参画の結晶です！</a:t>
            </a:r>
            <a:endParaRPr lang="en-US" altLang="ja-JP" sz="1200" dirty="0">
              <a:latin typeface="HG丸ｺﾞｼｯｸM-PRO"/>
              <a:ea typeface="HG丸ｺﾞｼｯｸM-PRO"/>
              <a:cs typeface="HG丸ｺﾞｼｯｸM-PRO"/>
            </a:endParaRPr>
          </a:p>
        </p:txBody>
      </p:sp>
      <p:pic>
        <p:nvPicPr>
          <p:cNvPr id="5" name="図 4" descr="170113-0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5" y="1754367"/>
            <a:ext cx="5212078" cy="2120082"/>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75" y="3874449"/>
            <a:ext cx="3097361" cy="1813392"/>
          </a:xfrm>
          <a:prstGeom prst="rect">
            <a:avLst/>
          </a:prstGeom>
          <a:ln>
            <a:noFill/>
          </a:ln>
          <a:effectLst>
            <a:softEdge rad="112500"/>
          </a:effectLst>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5725" y="5371917"/>
            <a:ext cx="2741456" cy="1603289"/>
          </a:xfrm>
          <a:prstGeom prst="rect">
            <a:avLst/>
          </a:prstGeom>
          <a:ln>
            <a:noFill/>
          </a:ln>
          <a:effectLst>
            <a:softEdge rad="112500"/>
          </a:effectLst>
        </p:spPr>
      </p:pic>
      <p:sp>
        <p:nvSpPr>
          <p:cNvPr id="19" name="テキスト ボックス 18"/>
          <p:cNvSpPr txBox="1"/>
          <p:nvPr/>
        </p:nvSpPr>
        <p:spPr>
          <a:xfrm>
            <a:off x="3259056" y="4689568"/>
            <a:ext cx="2018501" cy="492443"/>
          </a:xfrm>
          <a:prstGeom prst="rect">
            <a:avLst/>
          </a:prstGeom>
          <a:noFill/>
        </p:spPr>
        <p:txBody>
          <a:bodyPr wrap="none" rtlCol="0">
            <a:spAutoFit/>
          </a:bodyPr>
          <a:lstStyle/>
          <a:p>
            <a:r>
              <a:rPr lang="ja-JP" altLang="en-US" dirty="0">
                <a:latin typeface="HG丸ｺﾞｼｯｸM-PRO"/>
                <a:ea typeface="HG丸ｺﾞｼｯｸM-PRO"/>
                <a:cs typeface="HG丸ｺﾞｼｯｸM-PRO"/>
              </a:rPr>
              <a:t>木製の</a:t>
            </a:r>
            <a:r>
              <a:rPr kumimoji="1" lang="ja-JP" altLang="en-US" dirty="0">
                <a:latin typeface="HG丸ｺﾞｼｯｸM-PRO"/>
                <a:ea typeface="HG丸ｺﾞｼｯｸM-PRO"/>
                <a:cs typeface="HG丸ｺﾞｼｯｸM-PRO"/>
              </a:rPr>
              <a:t>入り口が印象的</a:t>
            </a:r>
          </a:p>
          <a:p>
            <a:r>
              <a:rPr lang="ja-JP" altLang="en-US" dirty="0">
                <a:latin typeface="HG丸ｺﾞｼｯｸM-PRO"/>
                <a:ea typeface="HG丸ｺﾞｼｯｸM-PRO"/>
                <a:cs typeface="HG丸ｺﾞｼｯｸM-PRO"/>
              </a:rPr>
              <a:t>スタイリッシュな一麦寮</a:t>
            </a:r>
            <a:endParaRPr kumimoji="1" lang="ja-JP" altLang="en-US" dirty="0">
              <a:latin typeface="HG丸ｺﾞｼｯｸM-PRO"/>
              <a:ea typeface="HG丸ｺﾞｼｯｸM-PRO"/>
              <a:cs typeface="HG丸ｺﾞｼｯｸM-PRO"/>
            </a:endParaRPr>
          </a:p>
        </p:txBody>
      </p:sp>
      <p:sp>
        <p:nvSpPr>
          <p:cNvPr id="2" name="正方形/長方形 1"/>
          <p:cNvSpPr/>
          <p:nvPr/>
        </p:nvSpPr>
        <p:spPr>
          <a:xfrm>
            <a:off x="274322" y="6224646"/>
            <a:ext cx="2291403" cy="492443"/>
          </a:xfrm>
          <a:prstGeom prst="rect">
            <a:avLst/>
          </a:prstGeom>
        </p:spPr>
        <p:txBody>
          <a:bodyPr wrap="square">
            <a:spAutoFit/>
          </a:bodyPr>
          <a:lstStyle/>
          <a:p>
            <a:r>
              <a:rPr lang="ja-JP" altLang="en-US" dirty="0">
                <a:latin typeface="HG丸ｺﾞｼｯｸM-PRO"/>
                <a:ea typeface="HG丸ｺﾞｼｯｸM-PRO"/>
                <a:cs typeface="HG丸ｺﾞｼｯｸM-PRO"/>
              </a:rPr>
              <a:t>寮の裏には、</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麦畑が広がっています！</a:t>
            </a:r>
          </a:p>
        </p:txBody>
      </p:sp>
      <p:grpSp>
        <p:nvGrpSpPr>
          <p:cNvPr id="11" name="図形グループ 10"/>
          <p:cNvGrpSpPr/>
          <p:nvPr/>
        </p:nvGrpSpPr>
        <p:grpSpPr>
          <a:xfrm>
            <a:off x="2" y="0"/>
            <a:ext cx="5486400" cy="540579"/>
            <a:chOff x="2" y="0"/>
            <a:chExt cx="5486400" cy="540579"/>
          </a:xfrm>
        </p:grpSpPr>
        <p:grpSp>
          <p:nvGrpSpPr>
            <p:cNvPr id="15" name="図形グループ 14"/>
            <p:cNvGrpSpPr/>
            <p:nvPr/>
          </p:nvGrpSpPr>
          <p:grpSpPr>
            <a:xfrm>
              <a:off x="2" y="0"/>
              <a:ext cx="5486400" cy="540579"/>
              <a:chOff x="2" y="0"/>
              <a:chExt cx="5486400" cy="540579"/>
            </a:xfrm>
          </p:grpSpPr>
          <p:grpSp>
            <p:nvGrpSpPr>
              <p:cNvPr id="18" name="図形グループ 17"/>
              <p:cNvGrpSpPr/>
              <p:nvPr/>
            </p:nvGrpSpPr>
            <p:grpSpPr>
              <a:xfrm>
                <a:off x="2" y="0"/>
                <a:ext cx="5486400" cy="540579"/>
                <a:chOff x="2" y="0"/>
                <a:chExt cx="5486400" cy="540579"/>
              </a:xfrm>
            </p:grpSpPr>
            <p:sp>
              <p:nvSpPr>
                <p:cNvPr id="21" name="正方形/長方形 20"/>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tx1"/>
                      </a:solidFill>
                      <a:latin typeface="HG丸ｺﾞｼｯｸM-PRO"/>
                      <a:ea typeface="HG丸ｺﾞｼｯｸM-PRO"/>
                      <a:cs typeface="HG丸ｺﾞｼｯｸM-PRO"/>
                    </a:rPr>
                    <a:t>3</a:t>
                  </a:r>
                  <a:r>
                    <a:rPr lang="en-US" altLang="ja-JP" sz="2100" dirty="0">
                      <a:solidFill>
                        <a:schemeClr val="tx1"/>
                      </a:solidFill>
                      <a:latin typeface="HG丸ｺﾞｼｯｸM-PRO"/>
                      <a:ea typeface="HG丸ｺﾞｼｯｸM-PRO"/>
                      <a:cs typeface="HG丸ｺﾞｼｯｸM-PRO"/>
                    </a:rPr>
                    <a:t>. </a:t>
                  </a:r>
                  <a:r>
                    <a:rPr lang="ja-JP" altLang="en-US" sz="2100" dirty="0">
                      <a:solidFill>
                        <a:schemeClr val="tx1"/>
                      </a:solidFill>
                      <a:latin typeface="HG丸ｺﾞｼｯｸM-PRO"/>
                      <a:ea typeface="HG丸ｺﾞｼｯｸM-PRO"/>
                      <a:cs typeface="HG丸ｺﾞｼｯｸM-PRO"/>
                    </a:rPr>
                    <a:t>寮の環境・設備</a:t>
                  </a:r>
                </a:p>
              </p:txBody>
            </p:sp>
            <p:sp>
              <p:nvSpPr>
                <p:cNvPr id="22" name="正方形/長方形 21"/>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0" name="正方形/長方形 19"/>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175682" y="559913"/>
            <a:ext cx="3547398"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3</a:t>
            </a:r>
            <a:r>
              <a:rPr lang="en-US" altLang="ja-JP" sz="1800" dirty="0">
                <a:latin typeface="HG丸ｺﾞｼｯｸM-PRO"/>
                <a:ea typeface="HG丸ｺﾞｼｯｸM-PRO"/>
                <a:cs typeface="HG丸ｺﾞｼｯｸM-PRO"/>
              </a:rPr>
              <a:t>.1. </a:t>
            </a:r>
            <a:r>
              <a:rPr lang="ja-JP" altLang="en-US" sz="1800" dirty="0">
                <a:latin typeface="HG丸ｺﾞｼｯｸM-PRO"/>
                <a:ea typeface="HG丸ｺﾞｼｯｸM-PRO"/>
                <a:cs typeface="HG丸ｺﾞｼｯｸM-PRO"/>
              </a:rPr>
              <a:t>寮の環境</a:t>
            </a:r>
            <a:endParaRPr lang="en-US" altLang="ja-JP" sz="1800" dirty="0">
              <a:latin typeface="HG丸ｺﾞｼｯｸM-PRO"/>
              <a:ea typeface="HG丸ｺﾞｼｯｸM-PRO"/>
              <a:cs typeface="HG丸ｺﾞｼｯｸM-PRO"/>
            </a:endParaRPr>
          </a:p>
        </p:txBody>
      </p:sp>
    </p:spTree>
    <p:extLst>
      <p:ext uri="{BB962C8B-B14F-4D97-AF65-F5344CB8AC3E}">
        <p14:creationId xmlns:p14="http://schemas.microsoft.com/office/powerpoint/2010/main" val="402645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p:cNvSpPr>
            <a:spLocks noGrp="1"/>
          </p:cNvSpPr>
          <p:nvPr>
            <p:ph type="sldNum" sz="quarter" idx="12"/>
          </p:nvPr>
        </p:nvSpPr>
        <p:spPr>
          <a:xfrm>
            <a:off x="3931922" y="6890448"/>
            <a:ext cx="1280160" cy="389467"/>
          </a:xfrm>
        </p:spPr>
        <p:txBody>
          <a:bodyPr/>
          <a:lstStyle/>
          <a:p>
            <a:fld id="{92A12743-32E8-C54C-B5C8-D195C40BE649}" type="slidenum">
              <a:rPr kumimoji="1" lang="ja-JP" altLang="en-US" smtClean="0"/>
              <a:t>8</a:t>
            </a:fld>
            <a:endParaRPr kumimoji="1" lang="ja-JP" altLang="en-US" dirty="0"/>
          </a:p>
        </p:txBody>
      </p:sp>
      <p:pic>
        <p:nvPicPr>
          <p:cNvPr id="4" name="図 3" descr="170115-0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69" y="877231"/>
            <a:ext cx="4536933" cy="2536643"/>
          </a:xfrm>
          <a:prstGeom prst="rect">
            <a:avLst/>
          </a:prstGeom>
        </p:spPr>
      </p:pic>
      <p:pic>
        <p:nvPicPr>
          <p:cNvPr id="7" name="図 6" descr="170115-0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69" y="4161821"/>
            <a:ext cx="4536933" cy="2581245"/>
          </a:xfrm>
          <a:prstGeom prst="rect">
            <a:avLst/>
          </a:prstGeom>
        </p:spPr>
      </p:pic>
      <p:sp>
        <p:nvSpPr>
          <p:cNvPr id="12" name="テキスト ボックス 11"/>
          <p:cNvSpPr txBox="1"/>
          <p:nvPr/>
        </p:nvSpPr>
        <p:spPr>
          <a:xfrm>
            <a:off x="237442" y="3376990"/>
            <a:ext cx="5051111" cy="492443"/>
          </a:xfrm>
          <a:prstGeom prst="rect">
            <a:avLst/>
          </a:prstGeom>
          <a:noFill/>
        </p:spPr>
        <p:txBody>
          <a:bodyPr wrap="square" rtlCol="0">
            <a:spAutoFit/>
          </a:bodyPr>
          <a:lstStyle/>
          <a:p>
            <a:r>
              <a:rPr kumimoji="1" lang="ja-JP" altLang="en-US" dirty="0">
                <a:latin typeface="HG丸ｺﾞｼｯｸM-PRO"/>
                <a:ea typeface="HG丸ｺﾞｼｯｸM-PRO"/>
                <a:cs typeface="HG丸ｺﾞｼｯｸM-PRO"/>
              </a:rPr>
              <a:t>ホール、キッチン、リビング、</a:t>
            </a:r>
            <a:r>
              <a:rPr lang="ja-JP" altLang="en-US" dirty="0">
                <a:latin typeface="HG丸ｺﾞｼｯｸM-PRO"/>
                <a:ea typeface="HG丸ｺﾞｼｯｸM-PRO"/>
                <a:cs typeface="HG丸ｺﾞｼｯｸM-PRO"/>
              </a:rPr>
              <a:t>シャワー室、トイレ、洗濯室、</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勉強部屋があります。皆でルールを決めて仲良く使用しています。</a:t>
            </a:r>
            <a:endParaRPr kumimoji="1" lang="ja-JP" altLang="en-US" dirty="0">
              <a:latin typeface="HG丸ｺﾞｼｯｸM-PRO"/>
              <a:ea typeface="HG丸ｺﾞｼｯｸM-PRO"/>
              <a:cs typeface="HG丸ｺﾞｼｯｸM-PRO"/>
            </a:endParaRPr>
          </a:p>
        </p:txBody>
      </p:sp>
      <p:sp>
        <p:nvSpPr>
          <p:cNvPr id="14" name="テキスト ボックス 13"/>
          <p:cNvSpPr txBox="1"/>
          <p:nvPr/>
        </p:nvSpPr>
        <p:spPr>
          <a:xfrm>
            <a:off x="1214674" y="6644226"/>
            <a:ext cx="3185487" cy="492443"/>
          </a:xfrm>
          <a:prstGeom prst="rect">
            <a:avLst/>
          </a:prstGeom>
          <a:noFill/>
        </p:spPr>
        <p:txBody>
          <a:bodyPr wrap="none" rtlCol="0">
            <a:spAutoFit/>
          </a:bodyPr>
          <a:lstStyle/>
          <a:p>
            <a:r>
              <a:rPr kumimoji="1" lang="ja-JP" altLang="en-US" dirty="0">
                <a:latin typeface="HG丸ｺﾞｼｯｸM-PRO"/>
                <a:ea typeface="HG丸ｺﾞｼｯｸM-PRO"/>
                <a:cs typeface="HG丸ｺﾞｼｯｸM-PRO"/>
              </a:rPr>
              <a:t>寮生の個室、客室、洗面台があります。</a:t>
            </a:r>
            <a:endParaRPr kumimoji="1" lang="en-US" altLang="ja-JP" dirty="0">
              <a:latin typeface="HG丸ｺﾞｼｯｸM-PRO"/>
              <a:ea typeface="HG丸ｺﾞｼｯｸM-PRO"/>
              <a:cs typeface="HG丸ｺﾞｼｯｸM-PRO"/>
            </a:endParaRPr>
          </a:p>
          <a:p>
            <a:r>
              <a:rPr kumimoji="1" lang="ja-JP" altLang="en-US" dirty="0">
                <a:latin typeface="HG丸ｺﾞｼｯｸM-PRO"/>
                <a:ea typeface="HG丸ｺﾞｼｯｸM-PRO"/>
                <a:cs typeface="HG丸ｺﾞｼｯｸM-PRO"/>
              </a:rPr>
              <a:t>快適な寮生活を送ることができます。</a:t>
            </a:r>
          </a:p>
        </p:txBody>
      </p:sp>
      <p:grpSp>
        <p:nvGrpSpPr>
          <p:cNvPr id="2" name="図形グループ 1"/>
          <p:cNvGrpSpPr/>
          <p:nvPr/>
        </p:nvGrpSpPr>
        <p:grpSpPr>
          <a:xfrm>
            <a:off x="2" y="0"/>
            <a:ext cx="5486400" cy="540579"/>
            <a:chOff x="2" y="0"/>
            <a:chExt cx="5486400" cy="540579"/>
          </a:xfrm>
        </p:grpSpPr>
        <p:grpSp>
          <p:nvGrpSpPr>
            <p:cNvPr id="19" name="図形グループ 18"/>
            <p:cNvGrpSpPr/>
            <p:nvPr/>
          </p:nvGrpSpPr>
          <p:grpSpPr>
            <a:xfrm>
              <a:off x="2" y="0"/>
              <a:ext cx="5486400" cy="540579"/>
              <a:chOff x="2" y="0"/>
              <a:chExt cx="5486400" cy="540579"/>
            </a:xfrm>
          </p:grpSpPr>
          <p:grpSp>
            <p:nvGrpSpPr>
              <p:cNvPr id="20" name="図形グループ 19"/>
              <p:cNvGrpSpPr/>
              <p:nvPr/>
            </p:nvGrpSpPr>
            <p:grpSpPr>
              <a:xfrm>
                <a:off x="2" y="0"/>
                <a:ext cx="5486400" cy="540579"/>
                <a:chOff x="2" y="0"/>
                <a:chExt cx="5486400" cy="540579"/>
              </a:xfrm>
            </p:grpSpPr>
            <p:sp>
              <p:nvSpPr>
                <p:cNvPr id="22" name="正方形/長方形 21"/>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3" name="正方形/長方形 22"/>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8" name="正方形/長方形 17"/>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4" name="テキスト ボックス 33"/>
          <p:cNvSpPr txBox="1"/>
          <p:nvPr/>
        </p:nvSpPr>
        <p:spPr>
          <a:xfrm>
            <a:off x="439069" y="584843"/>
            <a:ext cx="2034609" cy="292388"/>
          </a:xfrm>
          <a:prstGeom prst="rect">
            <a:avLst/>
          </a:prstGeom>
          <a:noFill/>
        </p:spPr>
        <p:txBody>
          <a:bodyPr wrap="square" rtlCol="0">
            <a:spAutoFit/>
          </a:bodyPr>
          <a:lstStyle/>
          <a:p>
            <a:r>
              <a:rPr kumimoji="1" lang="ja-JP" altLang="en-US" dirty="0">
                <a:latin typeface="HG丸ｺﾞｼｯｸM-PRO"/>
                <a:ea typeface="HG丸ｺﾞｼｯｸM-PRO"/>
                <a:cs typeface="HG丸ｺﾞｼｯｸM-PRO"/>
              </a:rPr>
              <a:t>＜一階</a:t>
            </a:r>
            <a:r>
              <a:rPr lang="ja-JP" altLang="en-US" dirty="0">
                <a:latin typeface="HG丸ｺﾞｼｯｸM-PRO"/>
                <a:ea typeface="HG丸ｺﾞｼｯｸM-PRO"/>
                <a:cs typeface="HG丸ｺﾞｼｯｸM-PRO"/>
              </a:rPr>
              <a:t>・</a:t>
            </a:r>
            <a:r>
              <a:rPr kumimoji="1" lang="ja-JP" altLang="en-US" dirty="0">
                <a:latin typeface="HG丸ｺﾞｼｯｸM-PRO"/>
                <a:ea typeface="HG丸ｺﾞｼｯｸM-PRO"/>
                <a:cs typeface="HG丸ｺﾞｼｯｸM-PRO"/>
              </a:rPr>
              <a:t>共用スペース＞</a:t>
            </a:r>
          </a:p>
        </p:txBody>
      </p:sp>
      <p:sp>
        <p:nvSpPr>
          <p:cNvPr id="35" name="テキスト ボックス 34"/>
          <p:cNvSpPr txBox="1"/>
          <p:nvPr/>
        </p:nvSpPr>
        <p:spPr>
          <a:xfrm>
            <a:off x="439069" y="3869433"/>
            <a:ext cx="2129386" cy="292388"/>
          </a:xfrm>
          <a:prstGeom prst="rect">
            <a:avLst/>
          </a:prstGeom>
          <a:noFill/>
        </p:spPr>
        <p:txBody>
          <a:bodyPr wrap="square" rtlCol="0">
            <a:spAutoFit/>
          </a:bodyPr>
          <a:lstStyle/>
          <a:p>
            <a:r>
              <a:rPr kumimoji="1" lang="ja-JP" altLang="en-US" dirty="0">
                <a:latin typeface="HG丸ｺﾞｼｯｸM-PRO"/>
                <a:ea typeface="HG丸ｺﾞｼｯｸM-PRO"/>
                <a:cs typeface="HG丸ｺﾞｼｯｸM-PRO"/>
              </a:rPr>
              <a:t>＜二階</a:t>
            </a:r>
            <a:r>
              <a:rPr lang="ja-JP" altLang="en-US" dirty="0">
                <a:latin typeface="HG丸ｺﾞｼｯｸM-PRO"/>
                <a:ea typeface="HG丸ｺﾞｼｯｸM-PRO"/>
                <a:cs typeface="HG丸ｺﾞｼｯｸM-PRO"/>
              </a:rPr>
              <a:t>・</a:t>
            </a:r>
            <a:r>
              <a:rPr kumimoji="1" lang="ja-JP" altLang="en-US" dirty="0">
                <a:latin typeface="HG丸ｺﾞｼｯｸM-PRO"/>
                <a:ea typeface="HG丸ｺﾞｼｯｸM-PRO"/>
                <a:cs typeface="HG丸ｺﾞｼｯｸM-PRO"/>
              </a:rPr>
              <a:t>個人スペース＞</a:t>
            </a:r>
          </a:p>
        </p:txBody>
      </p:sp>
    </p:spTree>
    <p:extLst>
      <p:ext uri="{BB962C8B-B14F-4D97-AF65-F5344CB8AC3E}">
        <p14:creationId xmlns:p14="http://schemas.microsoft.com/office/powerpoint/2010/main" val="2285695630"/>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41D539692C2434A9D7403FC275B6021" ma:contentTypeVersion="9" ma:contentTypeDescription="新しいドキュメントを作成します。" ma:contentTypeScope="" ma:versionID="b4ae27630b88f3e6e43a6cc5ec233d3f">
  <xsd:schema xmlns:xsd="http://www.w3.org/2001/XMLSchema" xmlns:xs="http://www.w3.org/2001/XMLSchema" xmlns:p="http://schemas.microsoft.com/office/2006/metadata/properties" xmlns:ns3="a32a7083-54dd-43fc-afd7-f688e8d7ff73" xmlns:ns4="361ede89-b9c0-442c-bf2d-7d67bab7ee7b" targetNamespace="http://schemas.microsoft.com/office/2006/metadata/properties" ma:root="true" ma:fieldsID="2dd745008b1e6f12ba438cb6616954f8" ns3:_="" ns4:_="">
    <xsd:import namespace="a32a7083-54dd-43fc-afd7-f688e8d7ff73"/>
    <xsd:import namespace="361ede89-b9c0-442c-bf2d-7d67bab7ee7b"/>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2a7083-54dd-43fc-afd7-f688e8d7ff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1ede89-b9c0-442c-bf2d-7d67bab7ee7b" elementFormDefault="qualified">
    <xsd:import namespace="http://schemas.microsoft.com/office/2006/documentManagement/types"/>
    <xsd:import namespace="http://schemas.microsoft.com/office/infopath/2007/PartnerControls"/>
    <xsd:element name="SharedWithUsers" ma:index="13"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共有相手の詳細情報" ma:internalName="SharedWithDetails" ma:readOnly="true">
      <xsd:simpleType>
        <xsd:restriction base="dms:Note">
          <xsd:maxLength value="255"/>
        </xsd:restriction>
      </xsd:simpleType>
    </xsd:element>
    <xsd:element name="SharingHintHash" ma:index="15"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a32a7083-54dd-43fc-afd7-f688e8d7ff7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22368D-CD2B-4CEA-8EA0-082C831E37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2a7083-54dd-43fc-afd7-f688e8d7ff73"/>
    <ds:schemaRef ds:uri="361ede89-b9c0-442c-bf2d-7d67bab7ee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CB6571-BC05-4665-8B80-1433277BAB41}">
  <ds:schemaRefs>
    <ds:schemaRef ds:uri="http://purl.org/dc/terms/"/>
    <ds:schemaRef ds:uri="http://schemas.microsoft.com/office/2006/metadata/properties"/>
    <ds:schemaRef ds:uri="http://www.w3.org/XML/1998/namespace"/>
    <ds:schemaRef ds:uri="a32a7083-54dd-43fc-afd7-f688e8d7ff73"/>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361ede89-b9c0-442c-bf2d-7d67bab7ee7b"/>
    <ds:schemaRef ds:uri="http://purl.org/dc/dcmitype/"/>
  </ds:schemaRefs>
</ds:datastoreItem>
</file>

<file path=customXml/itemProps3.xml><?xml version="1.0" encoding="utf-8"?>
<ds:datastoreItem xmlns:ds="http://schemas.openxmlformats.org/officeDocument/2006/customXml" ds:itemID="{9B791D79-AA77-483A-807C-DF6677D808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10329</TotalTime>
  <Words>5485</Words>
  <Application>Microsoft Office PowerPoint</Application>
  <PresentationFormat>B5 (JIS) 182x257 mm</PresentationFormat>
  <Paragraphs>364</Paragraphs>
  <Slides>20</Slides>
  <Notes>20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20</vt:i4>
      </vt:variant>
    </vt:vector>
  </HeadingPairs>
  <TitlesOfParts>
    <vt:vector size="28" baseType="lpstr">
      <vt:lpstr>ＤＦＰ教科書体W3</vt:lpstr>
      <vt:lpstr>HG丸ｺﾞｼｯｸM-PRO</vt:lpstr>
      <vt:lpstr>ヒラギノ角ゴ ProN W3</vt:lpstr>
      <vt:lpstr>ヒラギノ丸ゴ Pro W4</vt:lpstr>
      <vt:lpstr>Arial</vt:lpstr>
      <vt:lpstr>Calibri</vt:lpstr>
      <vt:lpstr>Wingdings</vt:lpstr>
      <vt:lpstr>ホワイト</vt:lpstr>
      <vt:lpstr>九州大学YMCA一麦寮 【入寮案内】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九州大学YMCA 名島寮 入寮案内</dc:title>
  <dc:creator>塩原光</dc:creator>
  <cp:lastModifiedBy>MAKIO Hinata</cp:lastModifiedBy>
  <cp:revision>208</cp:revision>
  <cp:lastPrinted>2019-04-26T01:12:25Z</cp:lastPrinted>
  <dcterms:created xsi:type="dcterms:W3CDTF">2015-11-09T05:34:49Z</dcterms:created>
  <dcterms:modified xsi:type="dcterms:W3CDTF">2025-06-27T08:12:43Z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0x010100E41D539692C2434A9D7403FC275B6021</vt:lpwstr>
  </property>
</Properties>
</file>